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6" r:id="rId2"/>
    <p:sldId id="314" r:id="rId3"/>
    <p:sldId id="315" r:id="rId4"/>
    <p:sldId id="286" r:id="rId5"/>
    <p:sldId id="316" r:id="rId6"/>
    <p:sldId id="292" r:id="rId7"/>
    <p:sldId id="319" r:id="rId8"/>
    <p:sldId id="317" r:id="rId9"/>
    <p:sldId id="381" r:id="rId10"/>
    <p:sldId id="318" r:id="rId11"/>
    <p:sldId id="320" r:id="rId12"/>
    <p:sldId id="298" r:id="rId13"/>
    <p:sldId id="293" r:id="rId14"/>
    <p:sldId id="350" r:id="rId15"/>
    <p:sldId id="326" r:id="rId16"/>
    <p:sldId id="357" r:id="rId17"/>
    <p:sldId id="390" r:id="rId18"/>
    <p:sldId id="296" r:id="rId19"/>
    <p:sldId id="299" r:id="rId20"/>
    <p:sldId id="349" r:id="rId21"/>
    <p:sldId id="300" r:id="rId22"/>
    <p:sldId id="288" r:id="rId23"/>
    <p:sldId id="301" r:id="rId24"/>
    <p:sldId id="359" r:id="rId25"/>
    <p:sldId id="289" r:id="rId26"/>
    <p:sldId id="330" r:id="rId27"/>
    <p:sldId id="336" r:id="rId28"/>
    <p:sldId id="391" r:id="rId29"/>
    <p:sldId id="331" r:id="rId30"/>
    <p:sldId id="332" r:id="rId31"/>
    <p:sldId id="333" r:id="rId32"/>
    <p:sldId id="334" r:id="rId33"/>
    <p:sldId id="303" r:id="rId34"/>
    <p:sldId id="393" r:id="rId35"/>
    <p:sldId id="383" r:id="rId36"/>
    <p:sldId id="375" r:id="rId37"/>
    <p:sldId id="325" r:id="rId38"/>
    <p:sldId id="305" r:id="rId39"/>
    <p:sldId id="327" r:id="rId40"/>
    <p:sldId id="388" r:id="rId41"/>
    <p:sldId id="392" r:id="rId42"/>
    <p:sldId id="328" r:id="rId43"/>
    <p:sldId id="377" r:id="rId44"/>
    <p:sldId id="378" r:id="rId45"/>
    <p:sldId id="379" r:id="rId46"/>
    <p:sldId id="386" r:id="rId47"/>
    <p:sldId id="389" r:id="rId48"/>
    <p:sldId id="380" r:id="rId49"/>
    <p:sldId id="376" r:id="rId50"/>
    <p:sldId id="348" r:id="rId51"/>
    <p:sldId id="306" r:id="rId52"/>
    <p:sldId id="370" r:id="rId53"/>
    <p:sldId id="362" r:id="rId54"/>
    <p:sldId id="363" r:id="rId55"/>
    <p:sldId id="364" r:id="rId56"/>
    <p:sldId id="365" r:id="rId57"/>
    <p:sldId id="366" r:id="rId58"/>
    <p:sldId id="367" r:id="rId59"/>
    <p:sldId id="368" r:id="rId60"/>
    <p:sldId id="369" r:id="rId61"/>
    <p:sldId id="374" r:id="rId62"/>
    <p:sldId id="261" r:id="rId63"/>
    <p:sldId id="373" r:id="rId64"/>
    <p:sldId id="372" r:id="rId65"/>
    <p:sldId id="257" r:id="rId66"/>
    <p:sldId id="259" r:id="rId67"/>
    <p:sldId id="382" r:id="rId68"/>
    <p:sldId id="313"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46" autoAdjust="0"/>
    <p:restoredTop sz="85340" autoAdjust="0"/>
  </p:normalViewPr>
  <p:slideViewPr>
    <p:cSldViewPr snapToGrid="0" snapToObjects="1">
      <p:cViewPr varScale="1">
        <p:scale>
          <a:sx n="169" d="100"/>
          <a:sy n="169" d="100"/>
        </p:scale>
        <p:origin x="2680" y="184"/>
      </p:cViewPr>
      <p:guideLst>
        <p:guide orient="horz" pos="2160"/>
        <p:guide pos="2880"/>
      </p:guideLst>
    </p:cSldViewPr>
  </p:slideViewPr>
  <p:outlineViewPr>
    <p:cViewPr>
      <p:scale>
        <a:sx n="33" d="100"/>
        <a:sy n="33" d="100"/>
      </p:scale>
      <p:origin x="0" y="18616"/>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B86D1B-BDCF-D54A-9B12-1C4C0A9FBBB6}" type="datetimeFigureOut">
              <a:rPr lang="en-US" smtClean="0"/>
              <a:t>3/30/23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7AD5F4-D3CE-C048-B789-5D690EB22DC9}" type="slidenum">
              <a:rPr lang="en-US" smtClean="0"/>
              <a:t>‹#›</a:t>
            </a:fld>
            <a:endParaRPr lang="en-US"/>
          </a:p>
        </p:txBody>
      </p:sp>
    </p:spTree>
    <p:extLst>
      <p:ext uri="{BB962C8B-B14F-4D97-AF65-F5344CB8AC3E}">
        <p14:creationId xmlns:p14="http://schemas.microsoft.com/office/powerpoint/2010/main" val="3796741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CF2EE8-BDE0-D740-A972-A21238B07181}" type="datetimeFigureOut">
              <a:rPr lang="en-US" smtClean="0"/>
              <a:t>3/30/23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ECEE8D-54D1-BC43-A706-E1390DB9DFE1}" type="slidenum">
              <a:rPr lang="en-US" smtClean="0"/>
              <a:t>‹#›</a:t>
            </a:fld>
            <a:endParaRPr lang="en-US"/>
          </a:p>
        </p:txBody>
      </p:sp>
    </p:spTree>
    <p:extLst>
      <p:ext uri="{BB962C8B-B14F-4D97-AF65-F5344CB8AC3E}">
        <p14:creationId xmlns:p14="http://schemas.microsoft.com/office/powerpoint/2010/main" val="2060504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7</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A1F047-D0E6-4F60-8E3E-2C2D1EF297D4}" type="slidenum">
              <a:rPr lang="en-US" smtClean="0"/>
              <a:t>66</a:t>
            </a:fld>
            <a:endParaRPr lang="en-US"/>
          </a:p>
        </p:txBody>
      </p:sp>
    </p:spTree>
    <p:extLst>
      <p:ext uri="{BB962C8B-B14F-4D97-AF65-F5344CB8AC3E}">
        <p14:creationId xmlns:p14="http://schemas.microsoft.com/office/powerpoint/2010/main" val="157127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8</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10</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11</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50ECEE8D-54D1-BC43-A706-E1390DB9DFE1}" type="slidenum">
              <a:rPr lang="en-US" smtClean="0"/>
              <a:t>53</a:t>
            </a:fld>
            <a:endParaRPr lang="en-US"/>
          </a:p>
        </p:txBody>
      </p:sp>
    </p:spTree>
    <p:extLst>
      <p:ext uri="{BB962C8B-B14F-4D97-AF65-F5344CB8AC3E}">
        <p14:creationId xmlns:p14="http://schemas.microsoft.com/office/powerpoint/2010/main" val="279012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a:t>
            </a:r>
            <a:r>
              <a:rPr lang="en-US" b="0" i="0" dirty="0">
                <a:solidFill>
                  <a:srgbClr val="292929"/>
                </a:solidFill>
                <a:effectLst/>
                <a:latin typeface="source-serif-pro"/>
              </a:rPr>
              <a:t>The Markov process assumption is simply that the “</a:t>
            </a:r>
            <a:r>
              <a:rPr lang="en-US" dirty="0"/>
              <a:t>future is independent of the past given the present</a:t>
            </a:r>
            <a:r>
              <a:rPr lang="en-US" b="0" i="0" dirty="0">
                <a:solidFill>
                  <a:srgbClr val="292929"/>
                </a:solidFill>
                <a:effectLst/>
                <a:latin typeface="source-serif-pro"/>
              </a:rPr>
              <a:t>”.</a:t>
            </a:r>
          </a:p>
          <a:p>
            <a:endParaRPr lang="en-US" b="0" i="0" dirty="0">
              <a:solidFill>
                <a:srgbClr val="292929"/>
              </a:solidFill>
              <a:effectLst/>
              <a:latin typeface="source-serif-pro"/>
            </a:endParaRPr>
          </a:p>
          <a:p>
            <a:r>
              <a:rPr lang="en-US" b="0" i="0" dirty="0">
                <a:solidFill>
                  <a:srgbClr val="292929"/>
                </a:solidFill>
                <a:effectLst/>
                <a:latin typeface="source-serif-pro"/>
              </a:rPr>
              <a:t>HMMs are probabilistic models. They allow us to compute the joint probability of a set of hidden states given a set of observed states.</a:t>
            </a:r>
            <a:endParaRPr lang="en-US" dirty="0"/>
          </a:p>
        </p:txBody>
      </p:sp>
      <p:sp>
        <p:nvSpPr>
          <p:cNvPr id="4" name="Slide Number Placeholder 3"/>
          <p:cNvSpPr>
            <a:spLocks noGrp="1"/>
          </p:cNvSpPr>
          <p:nvPr>
            <p:ph type="sldNum" sz="quarter" idx="5"/>
          </p:nvPr>
        </p:nvSpPr>
        <p:spPr/>
        <p:txBody>
          <a:bodyPr/>
          <a:lstStyle/>
          <a:p>
            <a:fld id="{50ECEE8D-54D1-BC43-A706-E1390DB9DFE1}" type="slidenum">
              <a:rPr lang="en-US" smtClean="0"/>
              <a:t>55</a:t>
            </a:fld>
            <a:endParaRPr lang="en-US"/>
          </a:p>
        </p:txBody>
      </p:sp>
    </p:spTree>
    <p:extLst>
      <p:ext uri="{BB962C8B-B14F-4D97-AF65-F5344CB8AC3E}">
        <p14:creationId xmlns:p14="http://schemas.microsoft.com/office/powerpoint/2010/main" val="1425903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termination sites: UAA, UGA, or UAG</a:t>
            </a:r>
          </a:p>
        </p:txBody>
      </p:sp>
      <p:sp>
        <p:nvSpPr>
          <p:cNvPr id="4" name="Slide Number Placeholder 3"/>
          <p:cNvSpPr>
            <a:spLocks noGrp="1"/>
          </p:cNvSpPr>
          <p:nvPr>
            <p:ph type="sldNum" sz="quarter" idx="10"/>
          </p:nvPr>
        </p:nvSpPr>
        <p:spPr/>
        <p:txBody>
          <a:bodyPr/>
          <a:lstStyle/>
          <a:p>
            <a:fld id="{50ECEE8D-54D1-BC43-A706-E1390DB9DFE1}" type="slidenum">
              <a:rPr lang="en-US" smtClean="0"/>
              <a:t>56</a:t>
            </a:fld>
            <a:endParaRPr lang="en-US"/>
          </a:p>
        </p:txBody>
      </p:sp>
    </p:spTree>
    <p:extLst>
      <p:ext uri="{BB962C8B-B14F-4D97-AF65-F5344CB8AC3E}">
        <p14:creationId xmlns:p14="http://schemas.microsoft.com/office/powerpoint/2010/main" val="1646475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3 </a:t>
            </a:r>
            <a:r>
              <a:rPr lang="en-US" altLang="en-US">
                <a:latin typeface="Arial" pitchFamily="34" charset="0"/>
                <a:ea typeface="Arial" pitchFamily="34" charset="0"/>
              </a:rPr>
              <a:t>Genome and transcriptome BUSCO assessments to identify universal single-copy markers for phylogenomics studies. The phylogeny was generated using the Euarchontoglires results to identify complete single-copy orthologs found in all species for building the superalignment used for maximum likelihood tree reconstruction (Materials and Methods). Mammalia and Metazoa results produced identical tree topologies. Bars below the BUSCO results show how the sizes of the assessment data sets influence the superalignment lengths and the analysis runtimes. The tree was rooted with the rabbit, all nodes have 100% bootstrap support, branch lengths are in substitutions per site (s.s.).
</a:t>
            </a:r>
          </a:p>
          <a:p>
            <a:pPr marL="0" lvl="0" indent="0"/>
            <a:r>
              <a:rPr lang="en-US" altLang="en-US">
                <a:latin typeface="Arial" pitchFamily="34" charset="0"/>
                <a:ea typeface="Arial" pitchFamily="34" charset="0"/>
              </a:rPr>
              <a:t>Unless provided in the caption above, the following copyright applies to the content of this slide: The Author 2017. Published by Oxford University Press on behalf of the Society for Molecular Biology and Evolution.This is an Open Access article distributed under the terms of the Creative Commons Attribution License (http://creativecommons.org/licenses/by/4.0/),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66496DC-B263-47C5-AD41-0E9C08D31C40}" type="slidenum">
              <a:rPr lang="en-US" altLang="en-US" sz="1200"/>
              <a:t>62</a:t>
            </a:fld>
            <a:endParaRPr lang="en-US" altLang="en-US" sz="1200"/>
          </a:p>
        </p:txBody>
      </p:sp>
    </p:spTree>
    <p:extLst>
      <p:ext uri="{BB962C8B-B14F-4D97-AF65-F5344CB8AC3E}">
        <p14:creationId xmlns:p14="http://schemas.microsoft.com/office/powerpoint/2010/main" val="584861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388583-5512-A04F-9F3B-57861C63A3F4}" type="slidenum">
              <a:rPr lang="en-US" smtClean="0"/>
              <a:t>65</a:t>
            </a:fld>
            <a:endParaRPr lang="en-US"/>
          </a:p>
        </p:txBody>
      </p:sp>
    </p:spTree>
    <p:extLst>
      <p:ext uri="{BB962C8B-B14F-4D97-AF65-F5344CB8AC3E}">
        <p14:creationId xmlns:p14="http://schemas.microsoft.com/office/powerpoint/2010/main" val="2991146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698B0E7-97AB-8A42-A01A-CBD2617B1697}"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D414C-5052-C646-A8F5-881F6E3CFE7C}"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CD7CE7-8076-B54A-B9E3-CFF5C2A480A6}"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CCD48E-2E7F-F44C-A537-8DD0003057DC}"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D8B14F-3F87-024C-B071-C71C1FE99289}"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96AC3E-B789-D44D-B1C5-6A694AE135E8}" type="datetime1">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CB7C8B-FE3C-3D4F-A8A0-4AF1B280957F}" type="datetime1">
              <a:rPr lang="en-US" smtClean="0"/>
              <a:t>3/30/23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D4C9F9-FDB5-4442-887A-C5CA71B40417}" type="datetime1">
              <a:rPr lang="en-US" smtClean="0"/>
              <a:t>3/30/23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EF820-ED1E-F649-A639-0361CAEBCE71}" type="datetime1">
              <a:rPr lang="en-US" smtClean="0"/>
              <a:t>3/30/23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19E70-7EA5-FC4D-9A7E-75AD20C5F899}" type="datetime1">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648E6-4B83-6C4B-9DEB-ACF81F374C92}" type="datetime1">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5BC3C-C7A6-9246-A4A5-D91C10200FAC}" type="datetime1">
              <a:rPr lang="en-US" smtClean="0"/>
              <a:t>3/30/23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ncbi.nlm.nih.gov/sra?term=(((SRR11292120)%20OR%20SRR11292121)%20OR%20SRR11292122)%20OR%20SRR11292123" TargetMode="External"/><Relationship Id="rId2" Type="http://schemas.openxmlformats.org/officeDocument/2006/relationships/hyperlink" Target="https://www.ncbi.nlm.nih.gov/sra/?term=SRR11606869"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828398"/>
          </a:xfrm>
        </p:spPr>
        <p:txBody>
          <a:bodyPr>
            <a:normAutofit/>
          </a:bodyPr>
          <a:lstStyle/>
          <a:p>
            <a:r>
              <a:rPr lang="en-US" sz="3600" dirty="0"/>
              <a:t>Genome assembly</a:t>
            </a:r>
            <a:br>
              <a:rPr lang="en-US" sz="3200" dirty="0"/>
            </a:br>
            <a:br>
              <a:rPr lang="en-US" sz="28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sz="2800" dirty="0"/>
              <a:t>3/23/2023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Overlap layout consensus (III)</a:t>
            </a:r>
          </a:p>
        </p:txBody>
      </p:sp>
      <p:sp>
        <p:nvSpPr>
          <p:cNvPr id="4" name="Content Placeholder 3"/>
          <p:cNvSpPr>
            <a:spLocks noGrp="1"/>
          </p:cNvSpPr>
          <p:nvPr>
            <p:ph idx="1"/>
          </p:nvPr>
        </p:nvSpPr>
        <p:spPr>
          <a:xfrm>
            <a:off x="2610340" y="1159751"/>
            <a:ext cx="6172200" cy="2501008"/>
          </a:xfrm>
        </p:spPr>
        <p:txBody>
          <a:bodyPr>
            <a:noAutofit/>
          </a:bodyPr>
          <a:lstStyle/>
          <a:p>
            <a:pPr lvl="0"/>
            <a:r>
              <a:rPr lang="en-US" sz="2800" dirty="0"/>
              <a:t>Layout</a:t>
            </a:r>
          </a:p>
          <a:p>
            <a:pPr marL="457200" indent="-457200">
              <a:buFont typeface="+mj-lt"/>
              <a:buAutoNum type="arabicPeriod"/>
            </a:pPr>
            <a:r>
              <a:rPr lang="en-US" sz="2800" dirty="0">
                <a:solidFill>
                  <a:srgbClr val="BFBFBF"/>
                </a:solidFill>
              </a:rPr>
              <a:t>Simplifies the global overlap graph by removing redundant information</a:t>
            </a:r>
          </a:p>
          <a:p>
            <a:pPr marL="457200" indent="-457200">
              <a:buFont typeface="+mj-lt"/>
              <a:buAutoNum type="arabicPeriod"/>
            </a:pPr>
            <a:r>
              <a:rPr lang="en-US" sz="2800" dirty="0"/>
              <a:t>Emits </a:t>
            </a:r>
            <a:r>
              <a:rPr lang="en-US" sz="2800" dirty="0" err="1"/>
              <a:t>contigs</a:t>
            </a:r>
            <a:r>
              <a:rPr lang="en-US" sz="2800" dirty="0"/>
              <a:t> corresponding to the non-branching paths</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0" y="5894685"/>
            <a:ext cx="6644319" cy="461665"/>
          </a:xfrm>
          <a:prstGeom prst="rect">
            <a:avLst/>
          </a:prstGeom>
          <a:noFill/>
        </p:spPr>
        <p:txBody>
          <a:bodyPr wrap="none" rtlCol="0">
            <a:spAutoFit/>
          </a:bodyPr>
          <a:lstStyle/>
          <a:p>
            <a:pPr algn="r"/>
            <a:r>
              <a:rPr lang="en-US" sz="2400" dirty="0" err="1"/>
              <a:t>to_every_thing_turn_turn_turn_there_is_a_season</a:t>
            </a:r>
            <a:endParaRPr lang="en-US" sz="2400" dirty="0"/>
          </a:p>
        </p:txBody>
      </p:sp>
      <p:pic>
        <p:nvPicPr>
          <p:cNvPr id="10" name="Picture 9" descr="Screen Shot 2015-04-19 at 12.2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1" y="3942858"/>
            <a:ext cx="9046309" cy="838731"/>
          </a:xfrm>
          <a:prstGeom prst="rect">
            <a:avLst/>
          </a:prstGeom>
        </p:spPr>
      </p:pic>
      <p:sp>
        <p:nvSpPr>
          <p:cNvPr id="11" name="TextBox 10"/>
          <p:cNvSpPr txBox="1"/>
          <p:nvPr/>
        </p:nvSpPr>
        <p:spPr>
          <a:xfrm>
            <a:off x="394370" y="4781589"/>
            <a:ext cx="2927789" cy="830997"/>
          </a:xfrm>
          <a:prstGeom prst="rect">
            <a:avLst/>
          </a:prstGeom>
          <a:noFill/>
        </p:spPr>
        <p:txBody>
          <a:bodyPr wrap="none" rtlCol="0">
            <a:spAutoFit/>
          </a:bodyPr>
          <a:lstStyle/>
          <a:p>
            <a:r>
              <a:rPr lang="en-US" sz="2400" dirty="0" err="1">
                <a:solidFill>
                  <a:srgbClr val="0000FF"/>
                </a:solidFill>
              </a:rPr>
              <a:t>contig</a:t>
            </a:r>
            <a:r>
              <a:rPr lang="en-US" sz="2400" dirty="0">
                <a:solidFill>
                  <a:srgbClr val="0000FF"/>
                </a:solidFill>
              </a:rPr>
              <a:t> 1</a:t>
            </a:r>
          </a:p>
          <a:p>
            <a:r>
              <a:rPr lang="en-US" sz="2400" dirty="0" err="1">
                <a:solidFill>
                  <a:srgbClr val="0000FF"/>
                </a:solidFill>
              </a:rPr>
              <a:t>to_every_thing_turn</a:t>
            </a:r>
            <a:r>
              <a:rPr lang="en-US" sz="2400" dirty="0">
                <a:solidFill>
                  <a:srgbClr val="0000FF"/>
                </a:solidFill>
              </a:rPr>
              <a:t>_</a:t>
            </a:r>
          </a:p>
        </p:txBody>
      </p:sp>
      <p:sp>
        <p:nvSpPr>
          <p:cNvPr id="16" name="TextBox 15"/>
          <p:cNvSpPr txBox="1"/>
          <p:nvPr/>
        </p:nvSpPr>
        <p:spPr>
          <a:xfrm>
            <a:off x="5674131" y="4785581"/>
            <a:ext cx="3213508" cy="830997"/>
          </a:xfrm>
          <a:prstGeom prst="rect">
            <a:avLst/>
          </a:prstGeom>
          <a:noFill/>
        </p:spPr>
        <p:txBody>
          <a:bodyPr wrap="none" rtlCol="0">
            <a:spAutoFit/>
          </a:bodyPr>
          <a:lstStyle/>
          <a:p>
            <a:r>
              <a:rPr lang="en-US" sz="2400" dirty="0" err="1">
                <a:solidFill>
                  <a:srgbClr val="660066"/>
                </a:solidFill>
              </a:rPr>
              <a:t>contig</a:t>
            </a:r>
            <a:r>
              <a:rPr lang="en-US" sz="2400" dirty="0">
                <a:solidFill>
                  <a:srgbClr val="660066"/>
                </a:solidFill>
              </a:rPr>
              <a:t> 2</a:t>
            </a:r>
          </a:p>
          <a:p>
            <a:r>
              <a:rPr lang="en-US" sz="2400" dirty="0" err="1">
                <a:solidFill>
                  <a:srgbClr val="660066"/>
                </a:solidFill>
              </a:rPr>
              <a:t>turn_there_is_a_season</a:t>
            </a:r>
            <a:endParaRPr lang="en-US" sz="2400" dirty="0">
              <a:solidFill>
                <a:srgbClr val="660066"/>
              </a:solidFill>
            </a:endParaRPr>
          </a:p>
        </p:txBody>
      </p:sp>
      <p:sp>
        <p:nvSpPr>
          <p:cNvPr id="12" name="TextBox 11"/>
          <p:cNvSpPr txBox="1"/>
          <p:nvPr/>
        </p:nvSpPr>
        <p:spPr>
          <a:xfrm>
            <a:off x="3061316" y="4785212"/>
            <a:ext cx="2459776" cy="830997"/>
          </a:xfrm>
          <a:prstGeom prst="rect">
            <a:avLst/>
          </a:prstGeom>
          <a:noFill/>
        </p:spPr>
        <p:txBody>
          <a:bodyPr wrap="none" rtlCol="0">
            <a:spAutoFit/>
          </a:bodyPr>
          <a:lstStyle/>
          <a:p>
            <a:pPr algn="ctr"/>
            <a:r>
              <a:rPr lang="en-US" sz="2400" dirty="0">
                <a:solidFill>
                  <a:srgbClr val="FF0000"/>
                </a:solidFill>
              </a:rPr>
              <a:t>unresolved repeat</a:t>
            </a:r>
          </a:p>
          <a:p>
            <a:pPr algn="ctr"/>
            <a:r>
              <a:rPr lang="en-US" sz="2400" dirty="0">
                <a:solidFill>
                  <a:srgbClr val="FF0000"/>
                </a:solidFill>
              </a:rPr>
              <a:t>(gap) </a:t>
            </a:r>
          </a:p>
        </p:txBody>
      </p:sp>
      <p:sp>
        <p:nvSpPr>
          <p:cNvPr id="7" name="Slide Number Placeholder 6"/>
          <p:cNvSpPr>
            <a:spLocks noGrp="1"/>
          </p:cNvSpPr>
          <p:nvPr>
            <p:ph type="sldNum" sz="quarter" idx="12"/>
          </p:nvPr>
        </p:nvSpPr>
        <p:spPr/>
        <p:txBody>
          <a:bodyPr/>
          <a:lstStyle/>
          <a:p>
            <a:fld id="{9DA039C4-C5F2-1743-BB7A-5D831266C61E}" type="slidenum">
              <a:rPr lang="en-US" smtClean="0"/>
              <a:t>10</a:t>
            </a:fld>
            <a:endParaRPr lang="en-US"/>
          </a:p>
        </p:txBody>
      </p:sp>
    </p:spTree>
    <p:extLst>
      <p:ext uri="{BB962C8B-B14F-4D97-AF65-F5344CB8AC3E}">
        <p14:creationId xmlns:p14="http://schemas.microsoft.com/office/powerpoint/2010/main" val="177889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434"/>
            <a:ext cx="8229600" cy="772987"/>
          </a:xfrm>
        </p:spPr>
        <p:txBody>
          <a:bodyPr>
            <a:normAutofit/>
          </a:bodyPr>
          <a:lstStyle/>
          <a:p>
            <a:r>
              <a:rPr lang="en-US" sz="3200" dirty="0"/>
              <a:t>Overlap layout consensus (IV)</a:t>
            </a:r>
          </a:p>
        </p:txBody>
      </p:sp>
      <p:sp>
        <p:nvSpPr>
          <p:cNvPr id="4" name="Content Placeholder 3"/>
          <p:cNvSpPr>
            <a:spLocks noGrp="1"/>
          </p:cNvSpPr>
          <p:nvPr>
            <p:ph idx="1"/>
          </p:nvPr>
        </p:nvSpPr>
        <p:spPr>
          <a:xfrm>
            <a:off x="2605454" y="1072510"/>
            <a:ext cx="6538545" cy="1909229"/>
          </a:xfrm>
        </p:spPr>
        <p:txBody>
          <a:bodyPr>
            <a:noAutofit/>
          </a:bodyPr>
          <a:lstStyle/>
          <a:p>
            <a:pPr lvl="0"/>
            <a:r>
              <a:rPr lang="en-US" sz="2800" dirty="0"/>
              <a:t>Consensus</a:t>
            </a:r>
          </a:p>
          <a:p>
            <a:pPr marL="0" indent="0">
              <a:buNone/>
            </a:pPr>
            <a:r>
              <a:rPr lang="en-US" sz="2800" dirty="0"/>
              <a:t>Extract consensus sequences (major votes) based on the alignment of reads that make up a </a:t>
            </a:r>
            <a:r>
              <a:rPr lang="en-US" sz="2800" dirty="0" err="1"/>
              <a:t>contig</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pic>
        <p:nvPicPr>
          <p:cNvPr id="7" name="Picture 6" descr="Screen Shot 2015-04-19 at 12.3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643" y="3249238"/>
            <a:ext cx="6238719" cy="2860013"/>
          </a:xfrm>
          <a:prstGeom prst="rect">
            <a:avLst/>
          </a:prstGeom>
        </p:spPr>
      </p:pic>
      <p:sp>
        <p:nvSpPr>
          <p:cNvPr id="10" name="Slide Number Placeholder 9"/>
          <p:cNvSpPr>
            <a:spLocks noGrp="1"/>
          </p:cNvSpPr>
          <p:nvPr>
            <p:ph type="sldNum" sz="quarter" idx="12"/>
          </p:nvPr>
        </p:nvSpPr>
        <p:spPr/>
        <p:txBody>
          <a:bodyPr/>
          <a:lstStyle/>
          <a:p>
            <a:fld id="{9DA039C4-C5F2-1743-BB7A-5D831266C61E}" type="slidenum">
              <a:rPr lang="en-US" smtClean="0"/>
              <a:t>11</a:t>
            </a:fld>
            <a:endParaRPr lang="en-US"/>
          </a:p>
        </p:txBody>
      </p:sp>
    </p:spTree>
    <p:extLst>
      <p:ext uri="{BB962C8B-B14F-4D97-AF65-F5344CB8AC3E}">
        <p14:creationId xmlns:p14="http://schemas.microsoft.com/office/powerpoint/2010/main" val="155553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OLC drawbacks</a:t>
            </a:r>
          </a:p>
        </p:txBody>
      </p:sp>
      <p:sp>
        <p:nvSpPr>
          <p:cNvPr id="4" name="Content Placeholder 3"/>
          <p:cNvSpPr>
            <a:spLocks noGrp="1"/>
          </p:cNvSpPr>
          <p:nvPr>
            <p:ph idx="1"/>
          </p:nvPr>
        </p:nvSpPr>
        <p:spPr>
          <a:xfrm>
            <a:off x="457200" y="1200168"/>
            <a:ext cx="8229600" cy="4743432"/>
          </a:xfrm>
        </p:spPr>
        <p:txBody>
          <a:bodyPr>
            <a:noAutofit/>
          </a:bodyPr>
          <a:lstStyle/>
          <a:p>
            <a:pPr>
              <a:lnSpc>
                <a:spcPct val="120000"/>
              </a:lnSpc>
            </a:pPr>
            <a:r>
              <a:rPr lang="en-US" sz="2800" dirty="0"/>
              <a:t>Identifying all-to-all overlaps is a slow procedure, especially when read number is millions or billions.</a:t>
            </a:r>
          </a:p>
          <a:p>
            <a:pPr>
              <a:lnSpc>
                <a:spcPct val="120000"/>
              </a:lnSpc>
            </a:pPr>
            <a:endParaRPr lang="en-US" sz="2800" dirty="0"/>
          </a:p>
          <a:p>
            <a:pPr>
              <a:lnSpc>
                <a:spcPct val="120000"/>
              </a:lnSpc>
            </a:pPr>
            <a:r>
              <a:rPr lang="en-US" sz="2800" dirty="0"/>
              <a:t>Overlap graph is big when the read number is huge. One node per read, and in practice the number of edges grows </a:t>
            </a:r>
            <a:r>
              <a:rPr lang="en-US" sz="2800" dirty="0" err="1"/>
              <a:t>superlinearly</a:t>
            </a:r>
            <a:r>
              <a:rPr lang="en-US" sz="2800" dirty="0"/>
              <a:t> with the number of reads.</a:t>
            </a:r>
          </a:p>
          <a:p>
            <a:pPr>
              <a:lnSpc>
                <a:spcPct val="120000"/>
              </a:lnSpc>
            </a:pPr>
            <a:endParaRPr lang="en-US" sz="2800" dirty="0"/>
          </a:p>
          <a:p>
            <a:pPr>
              <a:lnSpc>
                <a:spcPct val="120000"/>
              </a:lnSpc>
            </a:pPr>
            <a:r>
              <a:rPr lang="en-US" sz="2800" dirty="0"/>
              <a:t>The computational complexity limits its application.</a:t>
            </a:r>
          </a:p>
        </p:txBody>
      </p:sp>
      <p:sp>
        <p:nvSpPr>
          <p:cNvPr id="3" name="Slide Number Placeholder 2"/>
          <p:cNvSpPr>
            <a:spLocks noGrp="1"/>
          </p:cNvSpPr>
          <p:nvPr>
            <p:ph type="sldNum" sz="quarter" idx="12"/>
          </p:nvPr>
        </p:nvSpPr>
        <p:spPr/>
        <p:txBody>
          <a:bodyPr/>
          <a:lstStyle/>
          <a:p>
            <a:fld id="{9DA039C4-C5F2-1743-BB7A-5D831266C61E}" type="slidenum">
              <a:rPr lang="en-US" smtClean="0"/>
              <a:t>12</a:t>
            </a:fld>
            <a:endParaRPr lang="en-US"/>
          </a:p>
        </p:txBody>
      </p:sp>
    </p:spTree>
    <p:extLst>
      <p:ext uri="{BB962C8B-B14F-4D97-AF65-F5344CB8AC3E}">
        <p14:creationId xmlns:p14="http://schemas.microsoft.com/office/powerpoint/2010/main" val="180118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sz="3200" dirty="0"/>
              <a:t>D</a:t>
            </a:r>
            <a:r>
              <a:rPr lang="en-US" sz="3200" kern="1200" dirty="0">
                <a:solidFill>
                  <a:schemeClr val="tx1"/>
                </a:solidFill>
                <a:effectLst/>
                <a:latin typeface="+mj-lt"/>
                <a:ea typeface="+mj-ea"/>
                <a:cs typeface="+mj-cs"/>
              </a:rPr>
              <a:t>e </a:t>
            </a:r>
            <a:r>
              <a:rPr lang="en-US" sz="3200" kern="1200" dirty="0" err="1">
                <a:solidFill>
                  <a:schemeClr val="tx1"/>
                </a:solidFill>
                <a:effectLst/>
                <a:latin typeface="+mj-lt"/>
                <a:ea typeface="+mj-ea"/>
                <a:cs typeface="+mj-cs"/>
              </a:rPr>
              <a:t>Bruijn</a:t>
            </a:r>
            <a:r>
              <a:rPr lang="en-US" sz="3200" kern="1200" dirty="0">
                <a:solidFill>
                  <a:schemeClr val="tx1"/>
                </a:solidFill>
                <a:effectLst/>
                <a:latin typeface="+mj-lt"/>
                <a:ea typeface="+mj-ea"/>
                <a:cs typeface="+mj-cs"/>
              </a:rPr>
              <a:t> graph</a:t>
            </a:r>
            <a:r>
              <a:rPr lang="en-US" sz="3200" dirty="0"/>
              <a:t> – k-</a:t>
            </a:r>
            <a:r>
              <a:rPr lang="en-US" sz="3200" dirty="0" err="1"/>
              <a:t>mer</a:t>
            </a:r>
            <a:endParaRPr lang="en-US" sz="3200" dirty="0">
              <a:effectLst/>
            </a:endParaRPr>
          </a:p>
        </p:txBody>
      </p:sp>
      <p:sp>
        <p:nvSpPr>
          <p:cNvPr id="4" name="Content Placeholder 3"/>
          <p:cNvSpPr>
            <a:spLocks noGrp="1"/>
          </p:cNvSpPr>
          <p:nvPr>
            <p:ph idx="1"/>
          </p:nvPr>
        </p:nvSpPr>
        <p:spPr>
          <a:xfrm>
            <a:off x="457200" y="1116187"/>
            <a:ext cx="8357152" cy="1446279"/>
          </a:xfrm>
        </p:spPr>
        <p:txBody>
          <a:bodyPr>
            <a:noAutofit/>
          </a:bodyPr>
          <a:lstStyle/>
          <a:p>
            <a:pPr marL="0" indent="0">
              <a:buNone/>
            </a:pPr>
            <a:r>
              <a:rPr lang="en-US" sz="2800" dirty="0"/>
              <a:t>De </a:t>
            </a:r>
            <a:r>
              <a:rPr lang="en-US" sz="2800" dirty="0" err="1"/>
              <a:t>Bruijn</a:t>
            </a:r>
            <a:r>
              <a:rPr lang="en-US" sz="2800" dirty="0"/>
              <a:t> graph assemblers model the relationship between </a:t>
            </a:r>
            <a:r>
              <a:rPr lang="en-US" sz="2800" b="1" dirty="0">
                <a:solidFill>
                  <a:schemeClr val="tx2">
                    <a:lumMod val="75000"/>
                  </a:schemeClr>
                </a:solidFill>
              </a:rPr>
              <a:t>exact substrings </a:t>
            </a:r>
            <a:r>
              <a:rPr lang="en-US" sz="2800" dirty="0"/>
              <a:t>of length </a:t>
            </a:r>
            <a:r>
              <a:rPr lang="en-US" sz="2800" i="1" dirty="0"/>
              <a:t>k </a:t>
            </a:r>
            <a:r>
              <a:rPr lang="en-US" sz="2800" dirty="0"/>
              <a:t>(k-</a:t>
            </a:r>
            <a:r>
              <a:rPr lang="en-US" sz="2800" dirty="0" err="1"/>
              <a:t>mer</a:t>
            </a:r>
            <a:r>
              <a:rPr lang="en-US" sz="2800" dirty="0"/>
              <a:t>)</a:t>
            </a:r>
            <a:r>
              <a:rPr lang="en-US" sz="2800" i="1" dirty="0"/>
              <a:t> </a:t>
            </a:r>
            <a:r>
              <a:rPr lang="en-US" sz="2800" dirty="0"/>
              <a:t>extracted from input reads.</a:t>
            </a:r>
          </a:p>
        </p:txBody>
      </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7" name="Group 6"/>
          <p:cNvGrpSpPr/>
          <p:nvPr/>
        </p:nvGrpSpPr>
        <p:grpSpPr>
          <a:xfrm>
            <a:off x="3484256" y="3801875"/>
            <a:ext cx="1667487" cy="2400657"/>
            <a:chOff x="2596387" y="2042672"/>
            <a:chExt cx="997453" cy="2400657"/>
          </a:xfrm>
        </p:grpSpPr>
        <p:sp>
          <p:nvSpPr>
            <p:cNvPr id="9" name="TextBox 8"/>
            <p:cNvSpPr txBox="1"/>
            <p:nvPr/>
          </p:nvSpPr>
          <p:spPr>
            <a:xfrm>
              <a:off x="2644323" y="2504337"/>
              <a:ext cx="702019" cy="1938992"/>
            </a:xfrm>
            <a:prstGeom prst="rect">
              <a:avLst/>
            </a:prstGeom>
            <a:noFill/>
          </p:spPr>
          <p:txBody>
            <a:bodyPr wrap="none" rtlCol="0">
              <a:spAutoFit/>
            </a:bodyPr>
            <a:lstStyle/>
            <a:p>
              <a:pPr marL="342900" indent="-342900">
                <a:buFont typeface="+mj-lt"/>
                <a:buAutoNum type="arabicPeriod"/>
              </a:pPr>
              <a:r>
                <a:rPr lang="en-US" sz="2400" dirty="0">
                  <a:latin typeface="Courier"/>
                  <a:cs typeface="Courier"/>
                </a:rPr>
                <a:t>ATG</a:t>
              </a:r>
            </a:p>
            <a:p>
              <a:pPr marL="342900" indent="-342900">
                <a:buFont typeface="+mj-lt"/>
                <a:buAutoNum type="arabicPeriod"/>
              </a:pPr>
              <a:r>
                <a:rPr lang="en-US" sz="2400" dirty="0">
                  <a:latin typeface="Courier"/>
                  <a:cs typeface="Courier"/>
                </a:rPr>
                <a:t>TGG</a:t>
              </a:r>
            </a:p>
            <a:p>
              <a:pPr marL="342900" indent="-342900">
                <a:buFont typeface="+mj-lt"/>
                <a:buAutoNum type="arabicPeriod"/>
              </a:pPr>
              <a:r>
                <a:rPr lang="en-US" sz="2400" dirty="0">
                  <a:latin typeface="Courier"/>
                  <a:cs typeface="Courier"/>
                </a:rPr>
                <a:t>GGC</a:t>
              </a:r>
            </a:p>
            <a:p>
              <a:pPr marL="342900" indent="-342900">
                <a:buFont typeface="+mj-lt"/>
                <a:buAutoNum type="arabicPeriod"/>
              </a:pPr>
              <a:r>
                <a:rPr lang="en-US" sz="2400" dirty="0">
                  <a:latin typeface="Courier"/>
                  <a:cs typeface="Courier"/>
                </a:rPr>
                <a:t>GCG</a:t>
              </a:r>
            </a:p>
            <a:p>
              <a:pPr marL="342900" indent="-342900">
                <a:buFont typeface="+mj-lt"/>
                <a:buAutoNum type="arabicPeriod"/>
              </a:pPr>
              <a:r>
                <a:rPr lang="en-US" sz="2400" dirty="0">
                  <a:latin typeface="Courier"/>
                  <a:cs typeface="Courier"/>
                </a:rPr>
                <a:t>CGT</a:t>
              </a:r>
            </a:p>
          </p:txBody>
        </p:sp>
        <p:sp>
          <p:nvSpPr>
            <p:cNvPr id="22" name="TextBox 21"/>
            <p:cNvSpPr txBox="1"/>
            <p:nvPr/>
          </p:nvSpPr>
          <p:spPr>
            <a:xfrm>
              <a:off x="2596387" y="2042672"/>
              <a:ext cx="997453" cy="461665"/>
            </a:xfrm>
            <a:prstGeom prst="rect">
              <a:avLst/>
            </a:prstGeom>
            <a:noFill/>
          </p:spPr>
          <p:txBody>
            <a:bodyPr wrap="squar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13</a:t>
            </a:fld>
            <a:endParaRPr lang="en-US"/>
          </a:p>
        </p:txBody>
      </p:sp>
      <p:grpSp>
        <p:nvGrpSpPr>
          <p:cNvPr id="6" name="Group 5"/>
          <p:cNvGrpSpPr/>
          <p:nvPr/>
        </p:nvGrpSpPr>
        <p:grpSpPr>
          <a:xfrm>
            <a:off x="2417786" y="3146025"/>
            <a:ext cx="3407280" cy="477054"/>
            <a:chOff x="208596" y="4432385"/>
            <a:chExt cx="2649572" cy="477054"/>
          </a:xfrm>
        </p:grpSpPr>
        <p:sp>
          <p:nvSpPr>
            <p:cNvPr id="3" name="TextBox 2"/>
            <p:cNvSpPr txBox="1"/>
            <p:nvPr/>
          </p:nvSpPr>
          <p:spPr>
            <a:xfrm>
              <a:off x="867091" y="4447774"/>
              <a:ext cx="1991077" cy="461665"/>
            </a:xfrm>
            <a:prstGeom prst="rect">
              <a:avLst/>
            </a:prstGeom>
            <a:noFill/>
          </p:spPr>
          <p:txBody>
            <a:bodyPr wrap="square" rtlCol="0">
              <a:spAutoFit/>
            </a:bodyPr>
            <a:lstStyle/>
            <a:p>
              <a:r>
                <a:rPr lang="en-US" sz="2400" dirty="0">
                  <a:latin typeface="Courier"/>
                  <a:cs typeface="Courier"/>
                </a:rPr>
                <a:t>A T G G C G T</a:t>
              </a:r>
            </a:p>
          </p:txBody>
        </p:sp>
        <p:sp>
          <p:nvSpPr>
            <p:cNvPr id="20" name="TextBox 19"/>
            <p:cNvSpPr txBox="1"/>
            <p:nvPr/>
          </p:nvSpPr>
          <p:spPr>
            <a:xfrm>
              <a:off x="208596" y="4432385"/>
              <a:ext cx="874608" cy="461665"/>
            </a:xfrm>
            <a:prstGeom prst="rect">
              <a:avLst/>
            </a:prstGeom>
            <a:noFill/>
          </p:spPr>
          <p:txBody>
            <a:bodyPr wrap="none" rtlCol="0">
              <a:spAutoFit/>
            </a:bodyPr>
            <a:lstStyle/>
            <a:p>
              <a:r>
                <a:rPr lang="en-US" sz="2400" dirty="0">
                  <a:solidFill>
                    <a:srgbClr val="008000"/>
                  </a:solidFill>
                </a:rPr>
                <a:t>reads</a:t>
              </a:r>
            </a:p>
          </p:txBody>
        </p:sp>
      </p:grpSp>
      <p:grpSp>
        <p:nvGrpSpPr>
          <p:cNvPr id="8" name="Group 7"/>
          <p:cNvGrpSpPr/>
          <p:nvPr/>
        </p:nvGrpSpPr>
        <p:grpSpPr>
          <a:xfrm>
            <a:off x="3293530" y="2700495"/>
            <a:ext cx="1032933" cy="922585"/>
            <a:chOff x="3293530" y="2607731"/>
            <a:chExt cx="1032933" cy="922585"/>
          </a:xfrm>
        </p:grpSpPr>
        <p:sp>
          <p:nvSpPr>
            <p:cNvPr id="32" name="Rectangle 31"/>
            <p:cNvSpPr/>
            <p:nvPr/>
          </p:nvSpPr>
          <p:spPr>
            <a:xfrm>
              <a:off x="3293530" y="3095596"/>
              <a:ext cx="1032933" cy="43472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395136" y="2607731"/>
              <a:ext cx="820507" cy="461665"/>
            </a:xfrm>
            <a:prstGeom prst="rect">
              <a:avLst/>
            </a:prstGeom>
            <a:noFill/>
          </p:spPr>
          <p:txBody>
            <a:bodyPr wrap="none" rtlCol="0">
              <a:spAutoFit/>
            </a:bodyPr>
            <a:lstStyle/>
            <a:p>
              <a:r>
                <a:rPr lang="en-US" sz="2400" dirty="0">
                  <a:solidFill>
                    <a:srgbClr val="008000"/>
                  </a:solidFill>
                </a:rPr>
                <a:t>(k=3)</a:t>
              </a:r>
            </a:p>
          </p:txBody>
        </p:sp>
      </p:grpSp>
    </p:spTree>
    <p:extLst>
      <p:ext uri="{BB962C8B-B14F-4D97-AF65-F5344CB8AC3E}">
        <p14:creationId xmlns:p14="http://schemas.microsoft.com/office/powerpoint/2010/main" val="30988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3.7037E-7 L 0.16111 0.00185 " pathEditMode="relative" rAng="0" ptsTypes="AA">
                                      <p:cBhvr>
                                        <p:cTn id="14" dur="2000" fill="hold"/>
                                        <p:tgtEl>
                                          <p:spTgt spid="8"/>
                                        </p:tgtEl>
                                        <p:attrNameLst>
                                          <p:attrName>ppt_x</p:attrName>
                                          <p:attrName>ppt_y</p:attrName>
                                        </p:attrNameLst>
                                      </p:cBhvr>
                                      <p:rCtr x="8056" y="9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Problem: list all unique K-</a:t>
            </a:r>
            <a:r>
              <a:rPr lang="en-US" sz="3200" dirty="0" err="1"/>
              <a:t>mers</a:t>
            </a:r>
            <a:r>
              <a:rPr lang="en-US" sz="3200" dirty="0"/>
              <a:t> (</a:t>
            </a:r>
            <a:r>
              <a:rPr lang="en-US" sz="3200" i="1" dirty="0"/>
              <a:t>k</a:t>
            </a:r>
            <a:r>
              <a:rPr lang="en-US" sz="3200" dirty="0"/>
              <a:t>=4)</a:t>
            </a:r>
          </a:p>
        </p:txBody>
      </p:sp>
      <p:sp>
        <p:nvSpPr>
          <p:cNvPr id="3" name="Content Placeholder 2"/>
          <p:cNvSpPr>
            <a:spLocks noGrp="1"/>
          </p:cNvSpPr>
          <p:nvPr>
            <p:ph idx="1"/>
          </p:nvPr>
        </p:nvSpPr>
        <p:spPr>
          <a:xfrm>
            <a:off x="1286933" y="2694805"/>
            <a:ext cx="7001933" cy="1129724"/>
          </a:xfrm>
        </p:spPr>
        <p:txBody>
          <a:bodyPr>
            <a:normAutofit/>
          </a:bodyPr>
          <a:lstStyle/>
          <a:p>
            <a:pPr marL="0" indent="0">
              <a:buNone/>
            </a:pPr>
            <a:r>
              <a:rPr lang="en-US" sz="6000" dirty="0"/>
              <a:t>CGATCGATCGATCGAT</a:t>
            </a:r>
          </a:p>
        </p:txBody>
      </p:sp>
      <p:sp>
        <p:nvSpPr>
          <p:cNvPr id="4" name="Slide Number Placeholder 3"/>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422854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570" y="182665"/>
            <a:ext cx="8229600" cy="674725"/>
          </a:xfrm>
        </p:spPr>
        <p:txBody>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dirty="0"/>
              <a:t>D</a:t>
            </a:r>
            <a:r>
              <a:rPr lang="en-US" sz="2800" kern="1200" dirty="0">
                <a:solidFill>
                  <a:schemeClr val="tx1"/>
                </a:solidFill>
                <a:effectLst/>
                <a:latin typeface="+mj-lt"/>
                <a:ea typeface="+mj-ea"/>
                <a:cs typeface="+mj-cs"/>
              </a:rPr>
              <a:t>e </a:t>
            </a:r>
            <a:r>
              <a:rPr lang="en-US" sz="2800" kern="1200" dirty="0" err="1">
                <a:solidFill>
                  <a:schemeClr val="tx1"/>
                </a:solidFill>
                <a:effectLst/>
                <a:latin typeface="+mj-lt"/>
                <a:ea typeface="+mj-ea"/>
                <a:cs typeface="+mj-cs"/>
              </a:rPr>
              <a:t>Bruijn</a:t>
            </a:r>
            <a:r>
              <a:rPr lang="en-US" sz="2800" kern="1200" dirty="0">
                <a:solidFill>
                  <a:schemeClr val="tx1"/>
                </a:solidFill>
                <a:effectLst/>
                <a:latin typeface="+mj-lt"/>
                <a:ea typeface="+mj-ea"/>
                <a:cs typeface="+mj-cs"/>
              </a:rPr>
              <a:t> graph - assembly</a:t>
            </a:r>
            <a:endParaRPr lang="en-US" dirty="0"/>
          </a:p>
        </p:txBody>
      </p:sp>
      <p:sp>
        <p:nvSpPr>
          <p:cNvPr id="15" name="TextBox 14"/>
          <p:cNvSpPr txBox="1"/>
          <p:nvPr/>
        </p:nvSpPr>
        <p:spPr>
          <a:xfrm>
            <a:off x="6067951" y="5614719"/>
            <a:ext cx="2388539" cy="461665"/>
          </a:xfrm>
          <a:prstGeom prst="rect">
            <a:avLst/>
          </a:prstGeom>
          <a:noFill/>
        </p:spPr>
        <p:txBody>
          <a:bodyPr wrap="none" rtlCol="0">
            <a:spAutoFit/>
          </a:bodyPr>
          <a:lstStyle/>
          <a:p>
            <a:r>
              <a:rPr lang="en-US" sz="2400" dirty="0"/>
              <a:t>ATGGCGTGCAATG</a:t>
            </a:r>
          </a:p>
        </p:txBody>
      </p:sp>
      <p:grpSp>
        <p:nvGrpSpPr>
          <p:cNvPr id="13" name="Group 12"/>
          <p:cNvGrpSpPr/>
          <p:nvPr/>
        </p:nvGrpSpPr>
        <p:grpSpPr>
          <a:xfrm>
            <a:off x="3119496" y="4715426"/>
            <a:ext cx="2058148" cy="1539150"/>
            <a:chOff x="2692640" y="5144363"/>
            <a:chExt cx="2058148" cy="1539150"/>
          </a:xfrm>
        </p:grpSpPr>
        <p:sp>
          <p:nvSpPr>
            <p:cNvPr id="10" name="TextBox 9"/>
            <p:cNvSpPr txBox="1"/>
            <p:nvPr/>
          </p:nvSpPr>
          <p:spPr>
            <a:xfrm>
              <a:off x="3351702" y="5481305"/>
              <a:ext cx="674352" cy="461665"/>
            </a:xfrm>
            <a:prstGeom prst="rect">
              <a:avLst/>
            </a:prstGeom>
            <a:noFill/>
          </p:spPr>
          <p:txBody>
            <a:bodyPr wrap="none" rtlCol="0">
              <a:spAutoFit/>
            </a:bodyPr>
            <a:lstStyle/>
            <a:p>
              <a:r>
                <a:rPr lang="en-US" sz="2400" dirty="0"/>
                <a:t>ATG</a:t>
              </a:r>
            </a:p>
          </p:txBody>
        </p:sp>
        <p:sp>
          <p:nvSpPr>
            <p:cNvPr id="11" name="Oval 10"/>
            <p:cNvSpPr/>
            <p:nvPr/>
          </p:nvSpPr>
          <p:spPr>
            <a:xfrm>
              <a:off x="2692640" y="5687413"/>
              <a:ext cx="626768" cy="626768"/>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AT</a:t>
              </a:r>
            </a:p>
          </p:txBody>
        </p:sp>
        <p:sp>
          <p:nvSpPr>
            <p:cNvPr id="12" name="Oval 11"/>
            <p:cNvSpPr/>
            <p:nvPr/>
          </p:nvSpPr>
          <p:spPr>
            <a:xfrm>
              <a:off x="4124019" y="5671571"/>
              <a:ext cx="626769" cy="64261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TG</a:t>
              </a:r>
            </a:p>
          </p:txBody>
        </p:sp>
        <p:cxnSp>
          <p:nvCxnSpPr>
            <p:cNvPr id="14" name="Straight Arrow Connector 13"/>
            <p:cNvCxnSpPr>
              <a:cxnSpLocks/>
              <a:stCxn id="11" idx="6"/>
              <a:endCxn id="12" idx="2"/>
            </p:cNvCxnSpPr>
            <p:nvPr/>
          </p:nvCxnSpPr>
          <p:spPr>
            <a:xfrm flipV="1">
              <a:off x="3319408" y="5992876"/>
              <a:ext cx="804611" cy="792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92640" y="6314181"/>
              <a:ext cx="700883" cy="369332"/>
            </a:xfrm>
            <a:prstGeom prst="rect">
              <a:avLst/>
            </a:prstGeom>
            <a:noFill/>
          </p:spPr>
          <p:txBody>
            <a:bodyPr wrap="none" rtlCol="0">
              <a:spAutoFit/>
            </a:bodyPr>
            <a:lstStyle/>
            <a:p>
              <a:r>
                <a:rPr lang="en-US" b="1" dirty="0"/>
                <a:t>Node</a:t>
              </a:r>
            </a:p>
          </p:txBody>
        </p:sp>
        <p:sp>
          <p:nvSpPr>
            <p:cNvPr id="18" name="TextBox 17"/>
            <p:cNvSpPr txBox="1"/>
            <p:nvPr/>
          </p:nvSpPr>
          <p:spPr>
            <a:xfrm>
              <a:off x="3303275" y="5144363"/>
              <a:ext cx="803297" cy="461665"/>
            </a:xfrm>
            <a:prstGeom prst="rect">
              <a:avLst/>
            </a:prstGeom>
            <a:noFill/>
          </p:spPr>
          <p:txBody>
            <a:bodyPr wrap="none" rtlCol="0">
              <a:spAutoFit/>
            </a:bodyPr>
            <a:lstStyle/>
            <a:p>
              <a:r>
                <a:rPr lang="en-US" sz="2400" b="1" dirty="0"/>
                <a:t>edge</a:t>
              </a:r>
            </a:p>
          </p:txBody>
        </p:sp>
      </p:gr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6" name="Group 5"/>
          <p:cNvGrpSpPr/>
          <p:nvPr/>
        </p:nvGrpSpPr>
        <p:grpSpPr>
          <a:xfrm>
            <a:off x="205411" y="3928983"/>
            <a:ext cx="2603379" cy="2246769"/>
            <a:chOff x="-43193" y="4296007"/>
            <a:chExt cx="2603379" cy="2246769"/>
          </a:xfrm>
        </p:grpSpPr>
        <p:sp>
          <p:nvSpPr>
            <p:cNvPr id="3" name="TextBox 2"/>
            <p:cNvSpPr txBox="1"/>
            <p:nvPr/>
          </p:nvSpPr>
          <p:spPr>
            <a:xfrm>
              <a:off x="952053" y="4296007"/>
              <a:ext cx="1608133" cy="2246769"/>
            </a:xfrm>
            <a:prstGeom prst="rect">
              <a:avLst/>
            </a:prstGeom>
            <a:noFill/>
          </p:spPr>
          <p:txBody>
            <a:bodyPr wrap="none" rtlCol="0">
              <a:spAutoFit/>
            </a:bodyPr>
            <a:lstStyle/>
            <a:p>
              <a:r>
                <a:rPr lang="en-US" sz="2000" b="1" dirty="0">
                  <a:latin typeface="Courier"/>
                  <a:cs typeface="Courier"/>
                </a:rPr>
                <a:t>b</a:t>
              </a:r>
            </a:p>
            <a:p>
              <a:pPr marL="342900" indent="-342900">
                <a:buFont typeface="+mj-lt"/>
                <a:buAutoNum type="arabicPeriod"/>
              </a:pPr>
              <a:r>
                <a:rPr lang="en-US" sz="2000" dirty="0">
                  <a:latin typeface="Courier"/>
                  <a:cs typeface="Courier"/>
                </a:rPr>
                <a:t>ATGGCGT</a:t>
              </a:r>
            </a:p>
            <a:p>
              <a:pPr marL="342900" indent="-342900">
                <a:buFont typeface="+mj-lt"/>
                <a:buAutoNum type="arabicPeriod"/>
              </a:pPr>
              <a:r>
                <a:rPr lang="en-US" sz="2000" dirty="0">
                  <a:latin typeface="Courier"/>
                  <a:cs typeface="Courier"/>
                </a:rPr>
                <a:t>GGCGTCG</a:t>
              </a:r>
            </a:p>
            <a:p>
              <a:pPr marL="342900" indent="-342900">
                <a:buFont typeface="+mj-lt"/>
                <a:buAutoNum type="arabicPeriod"/>
              </a:pPr>
              <a:r>
                <a:rPr lang="en-US" sz="2000" dirty="0">
                  <a:latin typeface="Courier"/>
                  <a:cs typeface="Courier"/>
                </a:rPr>
                <a:t>CTTGCAA</a:t>
              </a:r>
            </a:p>
            <a:p>
              <a:pPr marL="342900" indent="-342900">
                <a:buFont typeface="+mj-lt"/>
                <a:buAutoNum type="arabicPeriod"/>
              </a:pPr>
              <a:r>
                <a:rPr lang="en-US" sz="2000" dirty="0">
                  <a:latin typeface="Courier"/>
                  <a:cs typeface="Courier"/>
                </a:rPr>
                <a:t>TGCAATG</a:t>
              </a:r>
            </a:p>
            <a:p>
              <a:pPr marL="342900" indent="-342900">
                <a:buFont typeface="+mj-lt"/>
                <a:buAutoNum type="arabicPeriod"/>
              </a:pPr>
              <a:r>
                <a:rPr lang="en-US" sz="2000" dirty="0">
                  <a:latin typeface="Courier"/>
                  <a:cs typeface="Courier"/>
                </a:rPr>
                <a:t>CAATGGC</a:t>
              </a:r>
            </a:p>
            <a:p>
              <a:pPr marL="342900" indent="-342900">
                <a:buFont typeface="+mj-lt"/>
                <a:buAutoNum type="arabicPeriod"/>
              </a:pPr>
              <a:r>
                <a:rPr lang="en-US" sz="2000" dirty="0">
                  <a:latin typeface="Courier"/>
                  <a:cs typeface="Courier"/>
                </a:rPr>
                <a:t>ATGGCGT</a:t>
              </a:r>
            </a:p>
          </p:txBody>
        </p:sp>
        <p:sp>
          <p:nvSpPr>
            <p:cNvPr id="20" name="TextBox 19"/>
            <p:cNvSpPr txBox="1"/>
            <p:nvPr/>
          </p:nvSpPr>
          <p:spPr>
            <a:xfrm>
              <a:off x="-43193" y="4525872"/>
              <a:ext cx="871521" cy="461665"/>
            </a:xfrm>
            <a:prstGeom prst="rect">
              <a:avLst/>
            </a:prstGeom>
            <a:noFill/>
          </p:spPr>
          <p:txBody>
            <a:bodyPr wrap="none" rtlCol="0">
              <a:spAutoFit/>
            </a:bodyPr>
            <a:lstStyle/>
            <a:p>
              <a:r>
                <a:rPr lang="en-US" sz="2400" dirty="0">
                  <a:solidFill>
                    <a:srgbClr val="008000"/>
                  </a:solidFill>
                </a:rPr>
                <a:t>reads</a:t>
              </a:r>
            </a:p>
          </p:txBody>
        </p:sp>
      </p:grpSp>
      <p:grpSp>
        <p:nvGrpSpPr>
          <p:cNvPr id="24" name="Group 23"/>
          <p:cNvGrpSpPr/>
          <p:nvPr/>
        </p:nvGrpSpPr>
        <p:grpSpPr>
          <a:xfrm>
            <a:off x="142336" y="1219884"/>
            <a:ext cx="2883312" cy="1835948"/>
            <a:chOff x="155061" y="2562330"/>
            <a:chExt cx="2329674" cy="1483418"/>
          </a:xfrm>
        </p:grpSpPr>
        <p:pic>
          <p:nvPicPr>
            <p:cNvPr id="5" name="Picture 4" descr="Screen Shot 2015-04-19 at 12.5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93" y="2562330"/>
              <a:ext cx="1374042" cy="1483418"/>
            </a:xfrm>
            <a:prstGeom prst="rect">
              <a:avLst/>
            </a:prstGeom>
          </p:spPr>
        </p:pic>
        <p:sp>
          <p:nvSpPr>
            <p:cNvPr id="21" name="TextBox 20"/>
            <p:cNvSpPr txBox="1"/>
            <p:nvPr/>
          </p:nvSpPr>
          <p:spPr>
            <a:xfrm>
              <a:off x="155061" y="2671829"/>
              <a:ext cx="1116724" cy="671433"/>
            </a:xfrm>
            <a:prstGeom prst="rect">
              <a:avLst/>
            </a:prstGeom>
            <a:noFill/>
          </p:spPr>
          <p:txBody>
            <a:bodyPr wrap="none" rtlCol="0">
              <a:spAutoFit/>
            </a:bodyPr>
            <a:lstStyle/>
            <a:p>
              <a:r>
                <a:rPr lang="en-US" sz="2400" dirty="0">
                  <a:solidFill>
                    <a:srgbClr val="008000"/>
                  </a:solidFill>
                </a:rPr>
                <a:t>genome</a:t>
              </a:r>
            </a:p>
            <a:p>
              <a:r>
                <a:rPr lang="en-US" sz="2400" dirty="0">
                  <a:solidFill>
                    <a:srgbClr val="008000"/>
                  </a:solidFill>
                </a:rPr>
                <a:t>sequence</a:t>
              </a:r>
            </a:p>
          </p:txBody>
        </p:sp>
      </p:grpSp>
      <p:grpSp>
        <p:nvGrpSpPr>
          <p:cNvPr id="7" name="Group 6"/>
          <p:cNvGrpSpPr/>
          <p:nvPr/>
        </p:nvGrpSpPr>
        <p:grpSpPr>
          <a:xfrm>
            <a:off x="3515840" y="932382"/>
            <a:ext cx="1617430" cy="3858340"/>
            <a:chOff x="2928637" y="1863553"/>
            <a:chExt cx="1617430" cy="3858340"/>
          </a:xfrm>
        </p:grpSpPr>
        <p:sp>
          <p:nvSpPr>
            <p:cNvPr id="9" name="TextBox 8"/>
            <p:cNvSpPr txBox="1"/>
            <p:nvPr/>
          </p:nvSpPr>
          <p:spPr>
            <a:xfrm>
              <a:off x="2928637" y="2244018"/>
              <a:ext cx="1107996" cy="3477875"/>
            </a:xfrm>
            <a:prstGeom prst="rect">
              <a:avLst/>
            </a:prstGeom>
            <a:noFill/>
          </p:spPr>
          <p:txBody>
            <a:bodyPr wrap="none" rtlCol="0">
              <a:spAutoFit/>
            </a:bodyPr>
            <a:lstStyle/>
            <a:p>
              <a:r>
                <a:rPr lang="en-US" sz="2000" b="1" dirty="0">
                  <a:latin typeface="Courier"/>
                  <a:cs typeface="Courier"/>
                </a:rPr>
                <a:t>C</a:t>
              </a:r>
            </a:p>
            <a:p>
              <a:pPr marL="342900" indent="-342900">
                <a:buFont typeface="+mj-lt"/>
                <a:buAutoNum type="arabicPeriod"/>
              </a:pPr>
              <a:r>
                <a:rPr lang="en-US" sz="2000" dirty="0">
                  <a:latin typeface="Courier"/>
                  <a:cs typeface="Courier"/>
                </a:rPr>
                <a:t>ATG</a:t>
              </a:r>
            </a:p>
            <a:p>
              <a:pPr marL="342900" indent="-342900">
                <a:buFont typeface="+mj-lt"/>
                <a:buAutoNum type="arabicPeriod"/>
              </a:pPr>
              <a:r>
                <a:rPr lang="en-US" sz="2000" dirty="0">
                  <a:latin typeface="Courier"/>
                  <a:cs typeface="Courier"/>
                </a:rPr>
                <a:t>TGG</a:t>
              </a:r>
            </a:p>
            <a:p>
              <a:pPr marL="342900" indent="-342900">
                <a:buFont typeface="+mj-lt"/>
                <a:buAutoNum type="arabicPeriod"/>
              </a:pPr>
              <a:r>
                <a:rPr lang="en-US" sz="2000" dirty="0">
                  <a:latin typeface="Courier"/>
                  <a:cs typeface="Courier"/>
                </a:rPr>
                <a:t>GGC</a:t>
              </a:r>
            </a:p>
            <a:p>
              <a:pPr marL="342900" indent="-342900">
                <a:buFont typeface="+mj-lt"/>
                <a:buAutoNum type="arabicPeriod"/>
              </a:pPr>
              <a:r>
                <a:rPr lang="en-US" sz="2000" dirty="0">
                  <a:latin typeface="Courier"/>
                  <a:cs typeface="Courier"/>
                </a:rPr>
                <a:t>GCG</a:t>
              </a:r>
            </a:p>
            <a:p>
              <a:pPr marL="342900" indent="-342900">
                <a:buFont typeface="+mj-lt"/>
                <a:buAutoNum type="arabicPeriod"/>
              </a:pPr>
              <a:r>
                <a:rPr lang="en-US" sz="2000" dirty="0">
                  <a:latin typeface="Courier"/>
                  <a:cs typeface="Courier"/>
                </a:rPr>
                <a:t>CGT</a:t>
              </a:r>
            </a:p>
            <a:p>
              <a:pPr marL="342900" indent="-342900">
                <a:buFont typeface="+mj-lt"/>
                <a:buAutoNum type="arabicPeriod"/>
              </a:pPr>
              <a:r>
                <a:rPr lang="en-US" sz="2000" dirty="0">
                  <a:latin typeface="Courier"/>
                  <a:cs typeface="Courier"/>
                </a:rPr>
                <a:t>GTG</a:t>
              </a:r>
            </a:p>
            <a:p>
              <a:pPr marL="342900" indent="-342900">
                <a:buFont typeface="+mj-lt"/>
                <a:buAutoNum type="arabicPeriod"/>
              </a:pPr>
              <a:r>
                <a:rPr lang="en-US" sz="2000" dirty="0">
                  <a:latin typeface="Courier"/>
                  <a:cs typeface="Courier"/>
                </a:rPr>
                <a:t>TGC</a:t>
              </a:r>
            </a:p>
            <a:p>
              <a:pPr marL="342900" indent="-342900">
                <a:buFont typeface="+mj-lt"/>
                <a:buAutoNum type="arabicPeriod"/>
              </a:pPr>
              <a:r>
                <a:rPr lang="en-US" sz="2000" dirty="0">
                  <a:latin typeface="Courier"/>
                  <a:cs typeface="Courier"/>
                </a:rPr>
                <a:t>GCA</a:t>
              </a:r>
            </a:p>
            <a:p>
              <a:pPr marL="342900" indent="-342900">
                <a:buFont typeface="+mj-lt"/>
                <a:buAutoNum type="arabicPeriod"/>
              </a:pPr>
              <a:r>
                <a:rPr lang="en-US" sz="2000" dirty="0">
                  <a:latin typeface="Courier"/>
                  <a:cs typeface="Courier"/>
                </a:rPr>
                <a:t>CAA</a:t>
              </a:r>
            </a:p>
            <a:p>
              <a:pPr marL="342900" indent="-342900">
                <a:buFont typeface="+mj-lt"/>
                <a:buAutoNum type="arabicPeriod"/>
              </a:pPr>
              <a:r>
                <a:rPr lang="en-US" sz="2000" dirty="0">
                  <a:latin typeface="Courier"/>
                  <a:cs typeface="Courier"/>
                </a:rPr>
                <a:t>AAT</a:t>
              </a:r>
            </a:p>
          </p:txBody>
        </p:sp>
        <p:sp>
          <p:nvSpPr>
            <p:cNvPr id="22" name="TextBox 21"/>
            <p:cNvSpPr txBox="1"/>
            <p:nvPr/>
          </p:nvSpPr>
          <p:spPr>
            <a:xfrm>
              <a:off x="2928637" y="1863553"/>
              <a:ext cx="1617430"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grpSp>
        <p:nvGrpSpPr>
          <p:cNvPr id="16" name="Group 15"/>
          <p:cNvGrpSpPr/>
          <p:nvPr/>
        </p:nvGrpSpPr>
        <p:grpSpPr>
          <a:xfrm>
            <a:off x="5525778" y="1553371"/>
            <a:ext cx="3393876" cy="3927934"/>
            <a:chOff x="4655970" y="2001361"/>
            <a:chExt cx="3393876" cy="3927934"/>
          </a:xfrm>
        </p:grpSpPr>
        <p:pic>
          <p:nvPicPr>
            <p:cNvPr id="8" name="Picture 7" descr="Screen Shot 2015-04-19 at 12.5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70" y="2447267"/>
              <a:ext cx="3393876" cy="3482028"/>
            </a:xfrm>
            <a:prstGeom prst="rect">
              <a:avLst/>
            </a:prstGeom>
          </p:spPr>
        </p:pic>
        <p:sp>
          <p:nvSpPr>
            <p:cNvPr id="23" name="TextBox 22"/>
            <p:cNvSpPr txBox="1"/>
            <p:nvPr/>
          </p:nvSpPr>
          <p:spPr>
            <a:xfrm>
              <a:off x="5127732" y="2001361"/>
              <a:ext cx="2450351" cy="523220"/>
            </a:xfrm>
            <a:prstGeom prst="rect">
              <a:avLst/>
            </a:prstGeom>
            <a:noFill/>
          </p:spPr>
          <p:txBody>
            <a:bodyPr wrap="none" rtlCol="0">
              <a:spAutoFit/>
            </a:bodyPr>
            <a:lstStyle/>
            <a:p>
              <a:r>
                <a:rPr lang="en-US" sz="2800" dirty="0">
                  <a:solidFill>
                    <a:srgbClr val="008000"/>
                  </a:solidFill>
                </a:rPr>
                <a:t>De </a:t>
              </a:r>
              <a:r>
                <a:rPr lang="en-US" sz="2800" dirty="0" err="1">
                  <a:solidFill>
                    <a:srgbClr val="008000"/>
                  </a:solidFill>
                </a:rPr>
                <a:t>Bruijn</a:t>
              </a:r>
              <a:r>
                <a:rPr lang="en-US" sz="2800" dirty="0">
                  <a:solidFill>
                    <a:srgbClr val="008000"/>
                  </a:solidFill>
                </a:rPr>
                <a:t> graph</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8890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4658"/>
          </a:xfrm>
        </p:spPr>
        <p:txBody>
          <a:bodyPr>
            <a:normAutofit fontScale="90000"/>
          </a:bodyPr>
          <a:lstStyle/>
          <a:p>
            <a:r>
              <a:rPr lang="en-US" sz="3200" dirty="0"/>
              <a:t>de </a:t>
            </a:r>
            <a:r>
              <a:rPr lang="en-US" sz="3200" dirty="0" err="1"/>
              <a:t>Bruijn</a:t>
            </a:r>
            <a:r>
              <a:rPr lang="en-US" sz="3200" dirty="0"/>
              <a:t> algorithm</a:t>
            </a:r>
          </a:p>
        </p:txBody>
      </p:sp>
      <p:sp>
        <p:nvSpPr>
          <p:cNvPr id="3" name="Content Placeholder 2"/>
          <p:cNvSpPr>
            <a:spLocks noGrp="1"/>
          </p:cNvSpPr>
          <p:nvPr>
            <p:ph idx="1"/>
          </p:nvPr>
        </p:nvSpPr>
        <p:spPr>
          <a:xfrm>
            <a:off x="85037" y="886902"/>
            <a:ext cx="8965462" cy="2657834"/>
          </a:xfrm>
        </p:spPr>
        <p:txBody>
          <a:bodyPr>
            <a:noAutofit/>
          </a:bodyPr>
          <a:lstStyle/>
          <a:p>
            <a:r>
              <a:rPr lang="en-US" sz="2800" dirty="0"/>
              <a:t>To find a path containing all k-mers but also is as short as possible, as it contains each k-mer exactly once.</a:t>
            </a:r>
          </a:p>
          <a:p>
            <a:r>
              <a:rPr lang="en-US" sz="2800" dirty="0"/>
              <a:t>De </a:t>
            </a:r>
            <a:r>
              <a:rPr lang="en-US" sz="2800" dirty="0" err="1"/>
              <a:t>Bruijn</a:t>
            </a:r>
            <a:r>
              <a:rPr lang="en-US" sz="2800" dirty="0"/>
              <a:t> answered this question by borrowing Euler’s solution of the Bridges of </a:t>
            </a:r>
            <a:r>
              <a:rPr lang="en-US" sz="2800" dirty="0" err="1"/>
              <a:t>Königsberg</a:t>
            </a:r>
            <a:r>
              <a:rPr lang="en-US" sz="2800" dirty="0"/>
              <a:t> problem. An </a:t>
            </a:r>
            <a:r>
              <a:rPr lang="en-US" sz="2800" dirty="0" err="1"/>
              <a:t>Eulerian</a:t>
            </a:r>
            <a:r>
              <a:rPr lang="en-US" sz="2800" dirty="0"/>
              <a:t> cycle represents a shortest path that contains each k-</a:t>
            </a:r>
            <a:r>
              <a:rPr lang="en-US" sz="2800" dirty="0" err="1"/>
              <a:t>mer</a:t>
            </a:r>
            <a:r>
              <a:rPr lang="en-US" sz="2800" dirty="0"/>
              <a:t> exactly once.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pic>
        <p:nvPicPr>
          <p:cNvPr id="5" name="Picture 4" descr="Screenshot 2019-03-28 09.37.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68" y="3666463"/>
            <a:ext cx="7747000" cy="2661232"/>
          </a:xfrm>
          <a:prstGeom prst="rect">
            <a:avLst/>
          </a:prstGeom>
        </p:spPr>
      </p:pic>
      <p:sp>
        <p:nvSpPr>
          <p:cNvPr id="6" name="TextBox 5"/>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spTree>
    <p:extLst>
      <p:ext uri="{BB962C8B-B14F-4D97-AF65-F5344CB8AC3E}">
        <p14:creationId xmlns:p14="http://schemas.microsoft.com/office/powerpoint/2010/main" val="3398545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0854-F1EA-D2F7-EA8C-D40A3C4D3855}"/>
              </a:ext>
            </a:extLst>
          </p:cNvPr>
          <p:cNvSpPr>
            <a:spLocks noGrp="1"/>
          </p:cNvSpPr>
          <p:nvPr>
            <p:ph type="title"/>
          </p:nvPr>
        </p:nvSpPr>
        <p:spPr/>
        <p:txBody>
          <a:bodyPr/>
          <a:lstStyle/>
          <a:p>
            <a:r>
              <a:rPr lang="en-US" dirty="0"/>
              <a:t>Before the lecture …</a:t>
            </a:r>
          </a:p>
        </p:txBody>
      </p:sp>
      <p:sp>
        <p:nvSpPr>
          <p:cNvPr id="3" name="Content Placeholder 2">
            <a:extLst>
              <a:ext uri="{FF2B5EF4-FFF2-40B4-BE49-F238E27FC236}">
                <a16:creationId xmlns:a16="http://schemas.microsoft.com/office/drawing/2014/main" id="{EF4F1CEF-E731-FBC3-F135-93906800AC5B}"/>
              </a:ext>
            </a:extLst>
          </p:cNvPr>
          <p:cNvSpPr>
            <a:spLocks noGrp="1"/>
          </p:cNvSpPr>
          <p:nvPr>
            <p:ph idx="1"/>
          </p:nvPr>
        </p:nvSpPr>
        <p:spPr/>
        <p:txBody>
          <a:bodyPr/>
          <a:lstStyle/>
          <a:p>
            <a:r>
              <a:rPr lang="en-US" dirty="0"/>
              <a:t>Grading midterm exam</a:t>
            </a:r>
          </a:p>
          <a:p>
            <a:r>
              <a:rPr lang="en-US" dirty="0"/>
              <a:t>Homework due 3/31 (this Friday)</a:t>
            </a:r>
          </a:p>
          <a:p>
            <a:endParaRPr lang="en-US" dirty="0"/>
          </a:p>
          <a:p>
            <a:r>
              <a:rPr lang="en-US" dirty="0"/>
              <a:t>Project overview presentation on 4/4 (next Tuesday)</a:t>
            </a:r>
          </a:p>
          <a:p>
            <a:pPr marL="0" indent="0">
              <a:buNone/>
            </a:pPr>
            <a:r>
              <a:rPr lang="en-US" dirty="0"/>
              <a:t>(5 min each presentation)</a:t>
            </a:r>
          </a:p>
          <a:p>
            <a:pPr marL="690563" indent="-346075">
              <a:buAutoNum type="arabicPeriod"/>
            </a:pPr>
            <a:r>
              <a:rPr lang="en-US" dirty="0"/>
              <a:t>Background</a:t>
            </a:r>
          </a:p>
          <a:p>
            <a:pPr marL="690563" indent="-346075">
              <a:buAutoNum type="arabicPeriod"/>
            </a:pPr>
            <a:r>
              <a:rPr lang="en-US" dirty="0"/>
              <a:t>Objectives/hypotheses of the study</a:t>
            </a:r>
          </a:p>
          <a:p>
            <a:pPr marL="690563" indent="-346075">
              <a:buAutoNum type="arabicPeriod"/>
            </a:pPr>
            <a:r>
              <a:rPr lang="en-US" dirty="0"/>
              <a:t>Plan of data analysis</a:t>
            </a:r>
          </a:p>
          <a:p>
            <a:pPr marL="690563" indent="-346075">
              <a:buAutoNum type="arabicPeriod"/>
            </a:pPr>
            <a:r>
              <a:rPr lang="en-US" dirty="0"/>
              <a:t>Expected result</a:t>
            </a:r>
          </a:p>
        </p:txBody>
      </p:sp>
      <p:sp>
        <p:nvSpPr>
          <p:cNvPr id="4" name="Slide Number Placeholder 3">
            <a:extLst>
              <a:ext uri="{FF2B5EF4-FFF2-40B4-BE49-F238E27FC236}">
                <a16:creationId xmlns:a16="http://schemas.microsoft.com/office/drawing/2014/main" id="{C3334755-5390-434E-9360-F7530FD2FC73}"/>
              </a:ext>
            </a:extLst>
          </p:cNvPr>
          <p:cNvSpPr>
            <a:spLocks noGrp="1"/>
          </p:cNvSpPr>
          <p:nvPr>
            <p:ph type="sldNum" sz="quarter" idx="12"/>
          </p:nvPr>
        </p:nvSpPr>
        <p:spPr/>
        <p:txBody>
          <a:bodyPr/>
          <a:lstStyle/>
          <a:p>
            <a:fld id="{9DA039C4-C5F2-1743-BB7A-5D831266C61E}" type="slidenum">
              <a:rPr lang="en-US" smtClean="0"/>
              <a:t>17</a:t>
            </a:fld>
            <a:endParaRPr lang="en-US"/>
          </a:p>
        </p:txBody>
      </p:sp>
    </p:spTree>
    <p:extLst>
      <p:ext uri="{BB962C8B-B14F-4D97-AF65-F5344CB8AC3E}">
        <p14:creationId xmlns:p14="http://schemas.microsoft.com/office/powerpoint/2010/main" val="429056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893"/>
          </a:xfrm>
        </p:spPr>
        <p:txBody>
          <a:bodyPr/>
          <a:lstStyle/>
          <a:p>
            <a:r>
              <a:rPr lang="en-US" dirty="0"/>
              <a:t>Sequencing errors complicate assemblies</a:t>
            </a:r>
          </a:p>
        </p:txBody>
      </p:sp>
      <p:sp>
        <p:nvSpPr>
          <p:cNvPr id="6" name="TextBox 5"/>
          <p:cNvSpPr txBox="1"/>
          <p:nvPr/>
        </p:nvSpPr>
        <p:spPr>
          <a:xfrm>
            <a:off x="667527" y="5750839"/>
            <a:ext cx="8019273" cy="954107"/>
          </a:xfrm>
          <a:prstGeom prst="rect">
            <a:avLst/>
          </a:prstGeom>
          <a:noFill/>
        </p:spPr>
        <p:txBody>
          <a:bodyPr wrap="square" rtlCol="0">
            <a:spAutoFit/>
          </a:bodyPr>
          <a:lstStyle/>
          <a:p>
            <a:r>
              <a:rPr lang="en-US" sz="2800" dirty="0"/>
              <a:t>Sequence error correction before graph construction is a critical step for De </a:t>
            </a:r>
            <a:r>
              <a:rPr lang="en-US" sz="2800" dirty="0" err="1"/>
              <a:t>Bruijn</a:t>
            </a:r>
            <a:r>
              <a:rPr lang="en-US" sz="2800" dirty="0"/>
              <a:t> graph assembly.</a:t>
            </a:r>
          </a:p>
        </p:txBody>
      </p:sp>
      <p:sp>
        <p:nvSpPr>
          <p:cNvPr id="7" name="TextBox 6"/>
          <p:cNvSpPr txBox="1"/>
          <p:nvPr/>
        </p:nvSpPr>
        <p:spPr>
          <a:xfrm>
            <a:off x="225347" y="900484"/>
            <a:ext cx="8693306" cy="461665"/>
          </a:xfrm>
          <a:prstGeom prst="rect">
            <a:avLst/>
          </a:prstGeom>
          <a:noFill/>
        </p:spPr>
        <p:txBody>
          <a:bodyPr wrap="none" rtlCol="0">
            <a:spAutoFit/>
          </a:bodyPr>
          <a:lstStyle/>
          <a:p>
            <a:r>
              <a:rPr lang="en-US" sz="2400" dirty="0"/>
              <a:t>The complexity of De </a:t>
            </a:r>
            <a:r>
              <a:rPr lang="en-US" sz="2400" dirty="0" err="1"/>
              <a:t>Bruijn</a:t>
            </a:r>
            <a:r>
              <a:rPr lang="en-US" sz="2400" dirty="0"/>
              <a:t> graph grows when reads contain errors.</a:t>
            </a:r>
          </a:p>
        </p:txBody>
      </p:sp>
      <p:grpSp>
        <p:nvGrpSpPr>
          <p:cNvPr id="8" name="Group 7">
            <a:extLst>
              <a:ext uri="{FF2B5EF4-FFF2-40B4-BE49-F238E27FC236}">
                <a16:creationId xmlns:a16="http://schemas.microsoft.com/office/drawing/2014/main" id="{4692CCDE-9444-82F1-675F-A33AEE864722}"/>
              </a:ext>
            </a:extLst>
          </p:cNvPr>
          <p:cNvGrpSpPr/>
          <p:nvPr/>
        </p:nvGrpSpPr>
        <p:grpSpPr>
          <a:xfrm>
            <a:off x="3388176" y="1635185"/>
            <a:ext cx="5708788" cy="3761710"/>
            <a:chOff x="3388176" y="1635185"/>
            <a:chExt cx="5708788" cy="3761710"/>
          </a:xfrm>
        </p:grpSpPr>
        <p:pic>
          <p:nvPicPr>
            <p:cNvPr id="5" name="Picture 4" descr="Screen Shot 2015-04-19 at 5.10.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176" y="1635185"/>
              <a:ext cx="3888154" cy="3761710"/>
            </a:xfrm>
            <a:prstGeom prst="rect">
              <a:avLst/>
            </a:prstGeom>
          </p:spPr>
        </p:pic>
        <p:sp>
          <p:nvSpPr>
            <p:cNvPr id="9" name="TextBox 8"/>
            <p:cNvSpPr txBox="1"/>
            <p:nvPr/>
          </p:nvSpPr>
          <p:spPr>
            <a:xfrm>
              <a:off x="7360531" y="3064799"/>
              <a:ext cx="1551777" cy="461665"/>
            </a:xfrm>
            <a:prstGeom prst="rect">
              <a:avLst/>
            </a:prstGeom>
            <a:noFill/>
          </p:spPr>
          <p:txBody>
            <a:bodyPr wrap="none" rtlCol="0">
              <a:spAutoFit/>
            </a:bodyPr>
            <a:lstStyle/>
            <a:p>
              <a:r>
                <a:rPr lang="en-US" sz="2400" dirty="0"/>
                <a:t>G: genome</a:t>
              </a:r>
            </a:p>
          </p:txBody>
        </p:sp>
        <p:sp>
          <p:nvSpPr>
            <p:cNvPr id="10" name="TextBox 9"/>
            <p:cNvSpPr txBox="1"/>
            <p:nvPr/>
          </p:nvSpPr>
          <p:spPr>
            <a:xfrm>
              <a:off x="6924574" y="5120916"/>
              <a:ext cx="2172390" cy="246221"/>
            </a:xfrm>
            <a:prstGeom prst="rect">
              <a:avLst/>
            </a:prstGeom>
            <a:noFill/>
          </p:spPr>
          <p:txBody>
            <a:bodyPr wrap="none" rtlCol="0">
              <a:spAutoFit/>
            </a:bodyPr>
            <a:lstStyle/>
            <a:p>
              <a:r>
                <a:rPr lang="en-US" sz="1000" dirty="0" err="1"/>
                <a:t>langmead-lab.org</a:t>
              </a:r>
              <a:r>
                <a:rPr lang="en-US" sz="1000" dirty="0"/>
                <a:t>/teaching-materials</a:t>
              </a:r>
            </a:p>
          </p:txBody>
        </p:sp>
      </p:grpSp>
      <p:sp>
        <p:nvSpPr>
          <p:cNvPr id="3" name="Slide Number Placeholder 2"/>
          <p:cNvSpPr>
            <a:spLocks noGrp="1"/>
          </p:cNvSpPr>
          <p:nvPr>
            <p:ph type="sldNum" sz="quarter" idx="12"/>
          </p:nvPr>
        </p:nvSpPr>
        <p:spPr/>
        <p:txBody>
          <a:bodyPr/>
          <a:lstStyle/>
          <a:p>
            <a:fld id="{9DA039C4-C5F2-1743-BB7A-5D831266C61E}" type="slidenum">
              <a:rPr lang="en-US" smtClean="0"/>
              <a:t>18</a:t>
            </a:fld>
            <a:endParaRPr lang="en-US"/>
          </a:p>
        </p:txBody>
      </p:sp>
      <p:sp>
        <p:nvSpPr>
          <p:cNvPr id="11" name="TextBox 10"/>
          <p:cNvSpPr txBox="1"/>
          <p:nvPr/>
        </p:nvSpPr>
        <p:spPr>
          <a:xfrm>
            <a:off x="333427" y="1721138"/>
            <a:ext cx="1879685" cy="1200329"/>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p:txBody>
      </p:sp>
      <p:sp>
        <p:nvSpPr>
          <p:cNvPr id="12" name="TextBox 11"/>
          <p:cNvSpPr txBox="1"/>
          <p:nvPr/>
        </p:nvSpPr>
        <p:spPr>
          <a:xfrm>
            <a:off x="470090" y="3481126"/>
            <a:ext cx="1261884" cy="1200329"/>
          </a:xfrm>
          <a:prstGeom prst="rect">
            <a:avLst/>
          </a:prstGeom>
          <a:noFill/>
        </p:spPr>
        <p:txBody>
          <a:bodyPr wrap="square" rtlCol="0">
            <a:spAutoFit/>
          </a:bodyPr>
          <a:lstStyle/>
          <a:p>
            <a:r>
              <a:rPr lang="en-US" sz="2400" dirty="0">
                <a:latin typeface="Courier"/>
                <a:cs typeface="Courier"/>
              </a:rPr>
              <a:t>TGCGT</a:t>
            </a:r>
          </a:p>
          <a:p>
            <a:r>
              <a:rPr lang="en-US" sz="2400" dirty="0">
                <a:latin typeface="Courier"/>
                <a:cs typeface="Courier"/>
              </a:rPr>
              <a:t>GCGTG</a:t>
            </a:r>
          </a:p>
          <a:p>
            <a:r>
              <a:rPr lang="en-US" sz="2400" dirty="0">
                <a:latin typeface="Courier"/>
                <a:cs typeface="Courier"/>
              </a:rPr>
              <a:t>CGTGA</a:t>
            </a:r>
          </a:p>
        </p:txBody>
      </p:sp>
      <p:sp>
        <p:nvSpPr>
          <p:cNvPr id="13" name="TextBox 12"/>
          <p:cNvSpPr txBox="1"/>
          <p:nvPr/>
        </p:nvSpPr>
        <p:spPr>
          <a:xfrm>
            <a:off x="0" y="3139496"/>
            <a:ext cx="328378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14" name="TextBox 13"/>
          <p:cNvSpPr txBox="1"/>
          <p:nvPr/>
        </p:nvSpPr>
        <p:spPr>
          <a:xfrm>
            <a:off x="411476" y="1353507"/>
            <a:ext cx="929485" cy="461665"/>
          </a:xfrm>
          <a:prstGeom prst="rect">
            <a:avLst/>
          </a:prstGeom>
          <a:noFill/>
        </p:spPr>
        <p:txBody>
          <a:bodyPr wrap="none" rtlCol="0">
            <a:spAutoFit/>
          </a:bodyPr>
          <a:lstStyle/>
          <a:p>
            <a:r>
              <a:rPr lang="en-US" sz="2400" dirty="0">
                <a:solidFill>
                  <a:srgbClr val="008000"/>
                </a:solidFill>
              </a:rPr>
              <a:t>Reads</a:t>
            </a:r>
          </a:p>
        </p:txBody>
      </p:sp>
      <p:sp>
        <p:nvSpPr>
          <p:cNvPr id="15" name="TextBox 14"/>
          <p:cNvSpPr txBox="1"/>
          <p:nvPr/>
        </p:nvSpPr>
        <p:spPr>
          <a:xfrm>
            <a:off x="470090" y="4533316"/>
            <a:ext cx="1261884" cy="1200329"/>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a:t>
            </a:r>
            <a:endParaRPr lang="en-US" sz="2400" dirty="0">
              <a:solidFill>
                <a:srgbClr val="FF0000"/>
              </a:solidFill>
              <a:latin typeface="Courier"/>
              <a:cs typeface="Courier"/>
            </a:endParaRP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a:t>
            </a:r>
          </a:p>
          <a:p>
            <a:r>
              <a:rPr lang="en-US" sz="2400" dirty="0">
                <a:solidFill>
                  <a:srgbClr val="FF0000"/>
                </a:solidFill>
                <a:latin typeface="Courier"/>
                <a:cs typeface="Courier"/>
              </a:rPr>
              <a:t>G</a:t>
            </a:r>
            <a:r>
              <a:rPr lang="en-US" sz="2400" dirty="0">
                <a:latin typeface="Courier"/>
                <a:cs typeface="Courier"/>
              </a:rPr>
              <a:t>GTGA</a:t>
            </a:r>
          </a:p>
        </p:txBody>
      </p:sp>
      <p:sp>
        <p:nvSpPr>
          <p:cNvPr id="4" name="TextBox 3"/>
          <p:cNvSpPr txBox="1"/>
          <p:nvPr/>
        </p:nvSpPr>
        <p:spPr>
          <a:xfrm>
            <a:off x="333428" y="2761706"/>
            <a:ext cx="1475084" cy="461665"/>
          </a:xfrm>
          <a:prstGeom prst="rect">
            <a:avLst/>
          </a:prstGeom>
          <a:noFill/>
        </p:spPr>
        <p:txBody>
          <a:bodyPr wrap="none" rtlCol="0">
            <a:spAutoFit/>
          </a:bodyPr>
          <a:lstStyle/>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a:t>
            </a:r>
          </a:p>
        </p:txBody>
      </p:sp>
    </p:spTree>
    <p:extLst>
      <p:ext uri="{BB962C8B-B14F-4D97-AF65-F5344CB8AC3E}">
        <p14:creationId xmlns:p14="http://schemas.microsoft.com/office/powerpoint/2010/main" val="38286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TGGGT	 1</a:t>
            </a:r>
          </a:p>
          <a:p>
            <a:r>
              <a:rPr lang="en-US" sz="2400" dirty="0">
                <a:latin typeface="Courier"/>
                <a:cs typeface="Courier"/>
              </a:rPr>
              <a:t>GGGTG	 1</a:t>
            </a:r>
          </a:p>
          <a:p>
            <a:r>
              <a:rPr lang="en-US" sz="2400" dirty="0">
                <a:latin typeface="Courier"/>
                <a:cs typeface="Courier"/>
              </a:rPr>
              <a:t>GGTGA	 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353107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7" y="1055752"/>
            <a:ext cx="8398651" cy="5494148"/>
          </a:xfrm>
        </p:spPr>
        <p:txBody>
          <a:bodyPr>
            <a:normAutofit/>
          </a:bodyPr>
          <a:lstStyle/>
          <a:p>
            <a:pPr>
              <a:lnSpc>
                <a:spcPct val="120000"/>
              </a:lnSpc>
            </a:pPr>
            <a:r>
              <a:rPr lang="en-US" sz="2800" dirty="0"/>
              <a:t>Genome assembly: concept</a:t>
            </a:r>
          </a:p>
          <a:p>
            <a:pPr>
              <a:lnSpc>
                <a:spcPct val="120000"/>
              </a:lnSpc>
            </a:pPr>
            <a:r>
              <a:rPr lang="en-US" sz="2800" dirty="0"/>
              <a:t>Assembly algorithms: OLC/De </a:t>
            </a:r>
            <a:r>
              <a:rPr lang="en-US" sz="2800" dirty="0" err="1"/>
              <a:t>Bruijn</a:t>
            </a:r>
            <a:r>
              <a:rPr lang="en-US" sz="2800" dirty="0"/>
              <a:t> graph</a:t>
            </a:r>
          </a:p>
          <a:p>
            <a:pPr>
              <a:lnSpc>
                <a:spcPct val="120000"/>
              </a:lnSpc>
            </a:pPr>
            <a:r>
              <a:rPr lang="en-US" sz="2800" dirty="0"/>
              <a:t>Error correction (k-</a:t>
            </a:r>
            <a:r>
              <a:rPr lang="en-US" sz="2800" dirty="0" err="1"/>
              <a:t>mer</a:t>
            </a:r>
            <a:r>
              <a:rPr lang="en-US" sz="2800" dirty="0"/>
              <a:t> counts)</a:t>
            </a:r>
          </a:p>
          <a:p>
            <a:pPr>
              <a:lnSpc>
                <a:spcPct val="120000"/>
              </a:lnSpc>
            </a:pPr>
            <a:r>
              <a:rPr lang="en-US" sz="2800" dirty="0"/>
              <a:t>Assembly strategy to cope with the repeat problem</a:t>
            </a:r>
          </a:p>
          <a:p>
            <a:pPr>
              <a:lnSpc>
                <a:spcPct val="120000"/>
              </a:lnSpc>
            </a:pPr>
            <a:r>
              <a:rPr lang="en-US" sz="2800" dirty="0"/>
              <a:t>Assembly evaluation (N50, comparison to a reference genome)</a:t>
            </a:r>
          </a:p>
          <a:p>
            <a:pPr>
              <a:lnSpc>
                <a:spcPct val="120000"/>
              </a:lnSpc>
            </a:pPr>
            <a:r>
              <a:rPr lang="en-US" sz="2800" dirty="0"/>
              <a:t>Long-read genome assembly</a:t>
            </a:r>
          </a:p>
          <a:p>
            <a:pPr>
              <a:lnSpc>
                <a:spcPct val="120000"/>
              </a:lnSpc>
            </a:pPr>
            <a:r>
              <a:rPr lang="en-US" sz="2800" dirty="0"/>
              <a:t>Genome annotation</a:t>
            </a:r>
          </a:p>
          <a:p>
            <a:pPr>
              <a:lnSpc>
                <a:spcPct val="120000"/>
              </a:lnSpc>
            </a:pPr>
            <a:r>
              <a:rPr lang="en-US" sz="28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707362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4" name="Content Placeholder 3"/>
          <p:cNvSpPr>
            <a:spLocks noGrp="1"/>
          </p:cNvSpPr>
          <p:nvPr>
            <p:ph idx="1"/>
          </p:nvPr>
        </p:nvSpPr>
        <p:spPr>
          <a:xfrm>
            <a:off x="867154" y="5708542"/>
            <a:ext cx="7128337" cy="470008"/>
          </a:xfrm>
        </p:spPr>
        <p:txBody>
          <a:bodyPr>
            <a:noAutofit/>
          </a:bodyPr>
          <a:lstStyle/>
          <a:p>
            <a:pPr marL="0" indent="0">
              <a:buNone/>
            </a:pPr>
            <a:r>
              <a:rPr lang="en-US" sz="2800" dirty="0">
                <a:solidFill>
                  <a:srgbClr val="FF0000"/>
                </a:solidFill>
              </a:rPr>
              <a:t>k-</a:t>
            </a:r>
            <a:r>
              <a:rPr lang="en-US" sz="2800" dirty="0" err="1">
                <a:solidFill>
                  <a:srgbClr val="FF0000"/>
                </a:solidFill>
              </a:rPr>
              <a:t>mer</a:t>
            </a:r>
            <a:r>
              <a:rPr lang="en-US" sz="2800" dirty="0">
                <a:solidFill>
                  <a:srgbClr val="FF0000"/>
                </a:solidFill>
              </a:rPr>
              <a:t> count profile indicates where errors are.</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	 </a:t>
            </a:r>
            <a:r>
              <a:rPr lang="en-US" sz="2400" dirty="0">
                <a:solidFill>
                  <a:srgbClr val="FF0000"/>
                </a:solidFill>
                <a:latin typeface="Courier"/>
                <a:cs typeface="Courier"/>
              </a:rPr>
              <a:t>1</a:t>
            </a: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	 </a:t>
            </a:r>
            <a:r>
              <a:rPr lang="en-US" sz="2400" dirty="0">
                <a:solidFill>
                  <a:srgbClr val="FF0000"/>
                </a:solidFill>
                <a:latin typeface="Courier"/>
                <a:cs typeface="Courier"/>
              </a:rPr>
              <a:t>1</a:t>
            </a:r>
          </a:p>
          <a:p>
            <a:r>
              <a:rPr lang="en-US" sz="2400" dirty="0">
                <a:solidFill>
                  <a:srgbClr val="FF0000"/>
                </a:solidFill>
                <a:latin typeface="Courier"/>
                <a:cs typeface="Courier"/>
              </a:rPr>
              <a:t>G</a:t>
            </a:r>
            <a:r>
              <a:rPr lang="en-US" sz="2400" dirty="0">
                <a:latin typeface="Courier"/>
                <a:cs typeface="Courier"/>
              </a:rPr>
              <a:t>GTGA	 </a:t>
            </a:r>
            <a:r>
              <a:rPr lang="en-US" sz="2400" dirty="0">
                <a:solidFill>
                  <a:srgbClr val="FF0000"/>
                </a:solidFill>
                <a:latin typeface="Courier"/>
                <a:cs typeface="Courier"/>
              </a:rPr>
              <a:t>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376830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correction</a:t>
            </a:r>
          </a:p>
        </p:txBody>
      </p:sp>
      <p:grpSp>
        <p:nvGrpSpPr>
          <p:cNvPr id="12" name="Group 11"/>
          <p:cNvGrpSpPr/>
          <p:nvPr/>
        </p:nvGrpSpPr>
        <p:grpSpPr>
          <a:xfrm>
            <a:off x="3644899" y="1357565"/>
            <a:ext cx="5389725" cy="4793589"/>
            <a:chOff x="3754275" y="1175411"/>
            <a:chExt cx="5389725" cy="4793589"/>
          </a:xfrm>
        </p:grpSpPr>
        <p:pic>
          <p:nvPicPr>
            <p:cNvPr id="9" name="Picture 8"/>
            <p:cNvPicPr>
              <a:picLocks noChangeAspect="1"/>
            </p:cNvPicPr>
            <p:nvPr/>
          </p:nvPicPr>
          <p:blipFill>
            <a:blip r:embed="rId2"/>
            <a:stretch>
              <a:fillRect/>
            </a:stretch>
          </p:blipFill>
          <p:spPr>
            <a:xfrm>
              <a:off x="3754275" y="1175411"/>
              <a:ext cx="5389725" cy="4793589"/>
            </a:xfrm>
            <a:prstGeom prst="rect">
              <a:avLst/>
            </a:prstGeom>
          </p:spPr>
        </p:pic>
        <p:sp>
          <p:nvSpPr>
            <p:cNvPr id="10" name="TextBox 9"/>
            <p:cNvSpPr txBox="1"/>
            <p:nvPr/>
          </p:nvSpPr>
          <p:spPr>
            <a:xfrm>
              <a:off x="5421921" y="1905684"/>
              <a:ext cx="2616241" cy="311880"/>
            </a:xfrm>
            <a:prstGeom prst="rect">
              <a:avLst/>
            </a:prstGeom>
            <a:solidFill>
              <a:schemeClr val="bg1"/>
            </a:solidFill>
          </p:spPr>
          <p:txBody>
            <a:bodyPr wrap="square" tIns="0" bIns="0" rtlCol="0">
              <a:spAutoFit/>
            </a:bodyPr>
            <a:lstStyle/>
            <a:p>
              <a:pPr algn="r">
                <a:lnSpc>
                  <a:spcPct val="60000"/>
                </a:lnSpc>
              </a:pPr>
              <a:r>
                <a:rPr lang="en-US" sz="1600" dirty="0"/>
                <a:t>uncorrected reads</a:t>
              </a:r>
            </a:p>
            <a:p>
              <a:pPr algn="r">
                <a:lnSpc>
                  <a:spcPct val="60000"/>
                </a:lnSpc>
              </a:pPr>
              <a:r>
                <a:rPr lang="en-US" sz="1600" dirty="0"/>
                <a:t>corrected reads</a:t>
              </a:r>
            </a:p>
          </p:txBody>
        </p:sp>
      </p:grpSp>
      <p:sp>
        <p:nvSpPr>
          <p:cNvPr id="13" name="TextBox 12"/>
          <p:cNvSpPr txBox="1"/>
          <p:nvPr/>
        </p:nvSpPr>
        <p:spPr>
          <a:xfrm>
            <a:off x="6672385" y="6151154"/>
            <a:ext cx="1239868" cy="276999"/>
          </a:xfrm>
          <a:prstGeom prst="rect">
            <a:avLst/>
          </a:prstGeom>
          <a:noFill/>
        </p:spPr>
        <p:txBody>
          <a:bodyPr wrap="none" rtlCol="0">
            <a:spAutoFit/>
          </a:bodyPr>
          <a:lstStyle/>
          <a:p>
            <a:r>
              <a:rPr lang="en-US" sz="1200" dirty="0"/>
              <a:t>from </a:t>
            </a:r>
            <a:r>
              <a:rPr lang="en-US" sz="1200" dirty="0" err="1"/>
              <a:t>Allpaths</a:t>
            </a:r>
            <a:r>
              <a:rPr lang="en-US" sz="1200" dirty="0"/>
              <a:t>-LG</a:t>
            </a:r>
          </a:p>
        </p:txBody>
      </p:sp>
      <p:sp>
        <p:nvSpPr>
          <p:cNvPr id="15" name="TextBox 14"/>
          <p:cNvSpPr txBox="1"/>
          <p:nvPr/>
        </p:nvSpPr>
        <p:spPr>
          <a:xfrm>
            <a:off x="215900" y="2087838"/>
            <a:ext cx="3479799" cy="2677656"/>
          </a:xfrm>
          <a:prstGeom prst="rect">
            <a:avLst/>
          </a:prstGeom>
          <a:noFill/>
        </p:spPr>
        <p:txBody>
          <a:bodyPr wrap="square" rtlCol="0">
            <a:spAutoFit/>
          </a:bodyPr>
          <a:lstStyle/>
          <a:p>
            <a:r>
              <a:rPr lang="en-US" sz="2800" dirty="0"/>
              <a:t>Essentially, the error correction algorithm removes k-</a:t>
            </a:r>
            <a:r>
              <a:rPr lang="en-US" sz="2800" dirty="0" err="1"/>
              <a:t>mers</a:t>
            </a:r>
            <a:r>
              <a:rPr lang="en-US" sz="2800" dirty="0"/>
              <a:t> with a few copies and correct reads carrying these errors.</a:t>
            </a:r>
          </a:p>
        </p:txBody>
      </p:sp>
      <p:sp>
        <p:nvSpPr>
          <p:cNvPr id="3" name="Slide Number Placeholder 2"/>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2960876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6262"/>
          </a:xfrm>
        </p:spPr>
        <p:txBody>
          <a:bodyPr>
            <a:noAutofit/>
          </a:bodyPr>
          <a:lstStyle/>
          <a:p>
            <a:r>
              <a:rPr lang="en-US" sz="3200" dirty="0"/>
              <a:t>Repeats</a:t>
            </a:r>
          </a:p>
        </p:txBody>
      </p:sp>
      <p:sp>
        <p:nvSpPr>
          <p:cNvPr id="5" name="TextBox 4"/>
          <p:cNvSpPr txBox="1"/>
          <p:nvPr/>
        </p:nvSpPr>
        <p:spPr>
          <a:xfrm>
            <a:off x="1094384" y="6501896"/>
            <a:ext cx="4708539" cy="276999"/>
          </a:xfrm>
          <a:prstGeom prst="rect">
            <a:avLst/>
          </a:prstGeom>
          <a:noFill/>
        </p:spPr>
        <p:txBody>
          <a:bodyPr wrap="square" rtlCol="0">
            <a:spAutoFit/>
          </a:bodyPr>
          <a:lstStyle/>
          <a:p>
            <a:r>
              <a:rPr lang="en-US" sz="1200" dirty="0"/>
              <a:t>Berger, B.,  et al., 2013 Nature Reviews Genetics 14</a:t>
            </a:r>
            <a:r>
              <a:rPr lang="en-US" sz="1200" b="1" dirty="0"/>
              <a:t>:</a:t>
            </a:r>
            <a:r>
              <a:rPr lang="en-US" sz="1200" dirty="0"/>
              <a:t> 333-346.</a:t>
            </a:r>
          </a:p>
        </p:txBody>
      </p:sp>
      <p:pic>
        <p:nvPicPr>
          <p:cNvPr id="4" name="Picture 3" descr="Screen Shot 2015-04-23 at 10.2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11" y="1006524"/>
            <a:ext cx="6135370" cy="5469971"/>
          </a:xfrm>
          <a:prstGeom prst="rect">
            <a:avLst/>
          </a:prstGeom>
        </p:spPr>
      </p:pic>
      <p:sp>
        <p:nvSpPr>
          <p:cNvPr id="6" name="Slide Number Placeholder 5"/>
          <p:cNvSpPr>
            <a:spLocks noGrp="1"/>
          </p:cNvSpPr>
          <p:nvPr>
            <p:ph type="sldNum" sz="quarter" idx="12"/>
          </p:nvPr>
        </p:nvSpPr>
        <p:spPr/>
        <p:txBody>
          <a:bodyPr/>
          <a:lstStyle/>
          <a:p>
            <a:fld id="{9DA039C4-C5F2-1743-BB7A-5D831266C61E}" type="slidenum">
              <a:rPr lang="en-US" smtClean="0"/>
              <a:t>22</a:t>
            </a:fld>
            <a:endParaRPr lang="en-US"/>
          </a:p>
        </p:txBody>
      </p:sp>
    </p:spTree>
    <p:extLst>
      <p:ext uri="{BB962C8B-B14F-4D97-AF65-F5344CB8AC3E}">
        <p14:creationId xmlns:p14="http://schemas.microsoft.com/office/powerpoint/2010/main" val="8067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Unresolved repeats produce gaps</a:t>
            </a:r>
          </a:p>
        </p:txBody>
      </p:sp>
      <p:sp>
        <p:nvSpPr>
          <p:cNvPr id="8" name="TextBox 7"/>
          <p:cNvSpPr txBox="1"/>
          <p:nvPr/>
        </p:nvSpPr>
        <p:spPr>
          <a:xfrm>
            <a:off x="228600" y="1235476"/>
            <a:ext cx="8686800" cy="1815882"/>
          </a:xfrm>
          <a:prstGeom prst="rect">
            <a:avLst/>
          </a:prstGeom>
          <a:noFill/>
        </p:spPr>
        <p:txBody>
          <a:bodyPr wrap="square" rtlCol="0">
            <a:spAutoFit/>
          </a:bodyPr>
          <a:lstStyle/>
          <a:p>
            <a:r>
              <a:rPr lang="en-US" sz="2800" dirty="0"/>
              <a:t>Long repeats, especially for those whose lengths are longer than read length, and high-copy repeats are challenging to resolve. If no other information can be used to assist in resolving repeats, gaps will be introduced.</a:t>
            </a:r>
          </a:p>
        </p:txBody>
      </p:sp>
      <p:sp>
        <p:nvSpPr>
          <p:cNvPr id="11" name="Rectangle 10"/>
          <p:cNvSpPr/>
          <p:nvPr/>
        </p:nvSpPr>
        <p:spPr>
          <a:xfrm>
            <a:off x="3948836" y="4054529"/>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4654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4654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51123" y="4054529"/>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40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5340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0" idx="3"/>
            <a:endCxn id="11" idx="1"/>
          </p:cNvCxnSpPr>
          <p:nvPr/>
        </p:nvCxnSpPr>
        <p:spPr>
          <a:xfrm>
            <a:off x="3695021" y="3916214"/>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1" idx="1"/>
          </p:cNvCxnSpPr>
          <p:nvPr/>
        </p:nvCxnSpPr>
        <p:spPr>
          <a:xfrm flipV="1">
            <a:off x="3695021" y="4178760"/>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a:endCxn id="13" idx="1"/>
          </p:cNvCxnSpPr>
          <p:nvPr/>
        </p:nvCxnSpPr>
        <p:spPr>
          <a:xfrm>
            <a:off x="4197308" y="4178760"/>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3"/>
            <a:endCxn id="15" idx="1"/>
          </p:cNvCxnSpPr>
          <p:nvPr/>
        </p:nvCxnSpPr>
        <p:spPr>
          <a:xfrm flipV="1">
            <a:off x="4699595" y="3916214"/>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3"/>
            <a:endCxn id="14" idx="1"/>
          </p:cNvCxnSpPr>
          <p:nvPr/>
        </p:nvCxnSpPr>
        <p:spPr>
          <a:xfrm>
            <a:off x="4699595" y="4178760"/>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23</a:t>
            </a:fld>
            <a:endParaRPr lang="en-US"/>
          </a:p>
        </p:txBody>
      </p:sp>
      <p:sp>
        <p:nvSpPr>
          <p:cNvPr id="45" name="Content Placeholder 2"/>
          <p:cNvSpPr>
            <a:spLocks noGrp="1"/>
          </p:cNvSpPr>
          <p:nvPr>
            <p:ph idx="1"/>
          </p:nvPr>
        </p:nvSpPr>
        <p:spPr>
          <a:xfrm>
            <a:off x="727536" y="5398077"/>
            <a:ext cx="7526867" cy="583048"/>
          </a:xfrm>
        </p:spPr>
        <p:txBody>
          <a:bodyPr>
            <a:normAutofit/>
          </a:bodyPr>
          <a:lstStyle/>
          <a:p>
            <a:pPr marL="0" indent="0">
              <a:buNone/>
            </a:pPr>
            <a:r>
              <a:rPr lang="en-US" sz="2800" dirty="0"/>
              <a:t>What strategies can be used to resolve repeats?</a:t>
            </a:r>
          </a:p>
        </p:txBody>
      </p:sp>
    </p:spTree>
    <p:extLst>
      <p:ext uri="{BB962C8B-B14F-4D97-AF65-F5344CB8AC3E}">
        <p14:creationId xmlns:p14="http://schemas.microsoft.com/office/powerpoint/2010/main" val="11716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strategies to resolve repeats</a:t>
            </a:r>
          </a:p>
        </p:txBody>
      </p:sp>
      <p:sp>
        <p:nvSpPr>
          <p:cNvPr id="5" name="TextBox 4"/>
          <p:cNvSpPr txBox="1"/>
          <p:nvPr/>
        </p:nvSpPr>
        <p:spPr>
          <a:xfrm>
            <a:off x="155425" y="1112942"/>
            <a:ext cx="8988576" cy="830997"/>
          </a:xfrm>
          <a:prstGeom prst="rect">
            <a:avLst/>
          </a:prstGeom>
          <a:noFill/>
        </p:spPr>
        <p:txBody>
          <a:bodyPr wrap="square" rtlCol="0">
            <a:spAutoFit/>
          </a:bodyPr>
          <a:lstStyle/>
          <a:p>
            <a:r>
              <a:rPr lang="en-US" sz="2400" b="1" dirty="0">
                <a:solidFill>
                  <a:schemeClr val="tx2">
                    <a:lumMod val="75000"/>
                  </a:schemeClr>
                </a:solidFill>
              </a:rPr>
              <a:t>Mate-pair </a:t>
            </a:r>
            <a:r>
              <a:rPr lang="en-US" sz="2400" dirty="0"/>
              <a:t>reads, long reads (e.g., </a:t>
            </a:r>
            <a:r>
              <a:rPr lang="en-US" sz="2400" dirty="0" err="1"/>
              <a:t>PacBio</a:t>
            </a:r>
            <a:r>
              <a:rPr lang="en-US" sz="2400" dirty="0"/>
              <a:t>), genetic map, Hi-C data, and physical map (</a:t>
            </a:r>
            <a:r>
              <a:rPr lang="en-US" sz="2400" dirty="0" err="1"/>
              <a:t>BioNano</a:t>
            </a:r>
            <a:r>
              <a:rPr lang="en-US" sz="2400" dirty="0"/>
              <a:t>) can resolve some repeats</a:t>
            </a:r>
          </a:p>
        </p:txBody>
      </p:sp>
      <p:pic>
        <p:nvPicPr>
          <p:cNvPr id="8" name="Picture 7" descr="Screen Shot 2015-04-19 at 11.42.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42" y="3354605"/>
            <a:ext cx="5133639" cy="378597"/>
          </a:xfrm>
          <a:prstGeom prst="rect">
            <a:avLst/>
          </a:prstGeom>
        </p:spPr>
      </p:pic>
      <p:pic>
        <p:nvPicPr>
          <p:cNvPr id="9" name="Picture 8" descr="Screen Shot 2015-04-19 at 11.4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342" y="2095070"/>
            <a:ext cx="5179786" cy="1032549"/>
          </a:xfrm>
          <a:prstGeom prst="rect">
            <a:avLst/>
          </a:prstGeom>
        </p:spPr>
      </p:pic>
      <p:sp>
        <p:nvSpPr>
          <p:cNvPr id="10" name="Rectangle 9"/>
          <p:cNvSpPr/>
          <p:nvPr/>
        </p:nvSpPr>
        <p:spPr>
          <a:xfrm>
            <a:off x="2562233" y="461795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05994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5994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064520" y="461795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6680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6680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1" idx="3"/>
            <a:endCxn id="10" idx="1"/>
          </p:cNvCxnSpPr>
          <p:nvPr/>
        </p:nvCxnSpPr>
        <p:spPr>
          <a:xfrm>
            <a:off x="2308418" y="447963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3"/>
            <a:endCxn id="10" idx="1"/>
          </p:cNvCxnSpPr>
          <p:nvPr/>
        </p:nvCxnSpPr>
        <p:spPr>
          <a:xfrm flipV="1">
            <a:off x="2308418" y="474218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13" idx="1"/>
          </p:cNvCxnSpPr>
          <p:nvPr/>
        </p:nvCxnSpPr>
        <p:spPr>
          <a:xfrm>
            <a:off x="2810705" y="474218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5" idx="1"/>
          </p:cNvCxnSpPr>
          <p:nvPr/>
        </p:nvCxnSpPr>
        <p:spPr>
          <a:xfrm flipV="1">
            <a:off x="3312992" y="447963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3"/>
            <a:endCxn id="14" idx="1"/>
          </p:cNvCxnSpPr>
          <p:nvPr/>
        </p:nvCxnSpPr>
        <p:spPr>
          <a:xfrm>
            <a:off x="3312992" y="474218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321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6307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2" name="Block Arc 41"/>
          <p:cNvSpPr/>
          <p:nvPr/>
        </p:nvSpPr>
        <p:spPr>
          <a:xfrm>
            <a:off x="2176576" y="3984641"/>
            <a:ext cx="1504950" cy="587479"/>
          </a:xfrm>
          <a:prstGeom prst="blockArc">
            <a:avLst>
              <a:gd name="adj1" fmla="val 10800000"/>
              <a:gd name="adj2" fmla="val 2852"/>
              <a:gd name="adj3" fmla="val 0"/>
            </a:avLst>
          </a:prstGeom>
          <a:ln w="3175" cmpd="sng">
            <a:solidFill>
              <a:srgbClr val="FF000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Rectangle 42"/>
          <p:cNvSpPr/>
          <p:nvPr/>
        </p:nvSpPr>
        <p:spPr>
          <a:xfrm>
            <a:off x="6235562" y="478583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3327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73327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737849" y="478583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24013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24013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44" idx="3"/>
            <a:endCxn id="43" idx="1"/>
          </p:cNvCxnSpPr>
          <p:nvPr/>
        </p:nvCxnSpPr>
        <p:spPr>
          <a:xfrm>
            <a:off x="5981747"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5" idx="3"/>
            <a:endCxn id="60" idx="1"/>
          </p:cNvCxnSpPr>
          <p:nvPr/>
        </p:nvCxnSpPr>
        <p:spPr>
          <a:xfrm>
            <a:off x="5981747"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3" idx="3"/>
            <a:endCxn id="46" idx="1"/>
          </p:cNvCxnSpPr>
          <p:nvPr/>
        </p:nvCxnSpPr>
        <p:spPr>
          <a:xfrm>
            <a:off x="6484034"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6" idx="3"/>
            <a:endCxn id="48" idx="1"/>
          </p:cNvCxnSpPr>
          <p:nvPr/>
        </p:nvCxnSpPr>
        <p:spPr>
          <a:xfrm>
            <a:off x="6986321" y="4910065"/>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61" idx="3"/>
            <a:endCxn id="47" idx="1"/>
          </p:cNvCxnSpPr>
          <p:nvPr/>
        </p:nvCxnSpPr>
        <p:spPr>
          <a:xfrm>
            <a:off x="6986321" y="5420068"/>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6235562" y="5295837"/>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737849" y="5295837"/>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a:stCxn id="60" idx="3"/>
            <a:endCxn id="61" idx="1"/>
          </p:cNvCxnSpPr>
          <p:nvPr/>
        </p:nvCxnSpPr>
        <p:spPr>
          <a:xfrm>
            <a:off x="6484034"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2562233" y="586708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5994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205994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3064520" y="586708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356680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356680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Arrow Connector 84"/>
          <p:cNvCxnSpPr>
            <a:stCxn id="80" idx="3"/>
            <a:endCxn id="79" idx="1"/>
          </p:cNvCxnSpPr>
          <p:nvPr/>
        </p:nvCxnSpPr>
        <p:spPr>
          <a:xfrm>
            <a:off x="2308418" y="572876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81" idx="3"/>
            <a:endCxn id="79" idx="1"/>
          </p:cNvCxnSpPr>
          <p:nvPr/>
        </p:nvCxnSpPr>
        <p:spPr>
          <a:xfrm flipV="1">
            <a:off x="2308418" y="599131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9" idx="3"/>
            <a:endCxn id="82" idx="1"/>
          </p:cNvCxnSpPr>
          <p:nvPr/>
        </p:nvCxnSpPr>
        <p:spPr>
          <a:xfrm>
            <a:off x="2810705" y="599131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2" idx="3"/>
            <a:endCxn id="84" idx="1"/>
          </p:cNvCxnSpPr>
          <p:nvPr/>
        </p:nvCxnSpPr>
        <p:spPr>
          <a:xfrm flipV="1">
            <a:off x="3312992" y="572876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2" idx="3"/>
            <a:endCxn id="83" idx="1"/>
          </p:cNvCxnSpPr>
          <p:nvPr/>
        </p:nvCxnSpPr>
        <p:spPr>
          <a:xfrm>
            <a:off x="3312992" y="599131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99" name="Picture 98" descr="Screen Shot 2015-04-19 at 11.57.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342" y="5438792"/>
            <a:ext cx="2008099" cy="105507"/>
          </a:xfrm>
          <a:prstGeom prst="rect">
            <a:avLst/>
          </a:prstGeom>
        </p:spPr>
      </p:pic>
      <p:sp>
        <p:nvSpPr>
          <p:cNvPr id="100" name="TextBox 99"/>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24</a:t>
            </a:fld>
            <a:endParaRPr lang="en-US"/>
          </a:p>
        </p:txBody>
      </p:sp>
    </p:spTree>
    <p:extLst>
      <p:ext uri="{BB962C8B-B14F-4D97-AF65-F5344CB8AC3E}">
        <p14:creationId xmlns:p14="http://schemas.microsoft.com/office/powerpoint/2010/main" val="138978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Gaps due to other reasons</a:t>
            </a:r>
          </a:p>
        </p:txBody>
      </p:sp>
      <p:sp>
        <p:nvSpPr>
          <p:cNvPr id="4" name="Content Placeholder 3"/>
          <p:cNvSpPr>
            <a:spLocks noGrp="1"/>
          </p:cNvSpPr>
          <p:nvPr>
            <p:ph idx="1"/>
          </p:nvPr>
        </p:nvSpPr>
        <p:spPr>
          <a:xfrm>
            <a:off x="1" y="1157290"/>
            <a:ext cx="9144000" cy="948702"/>
          </a:xfrm>
        </p:spPr>
        <p:txBody>
          <a:bodyPr>
            <a:noAutofit/>
          </a:bodyPr>
          <a:lstStyle/>
          <a:p>
            <a:r>
              <a:rPr lang="en-US" sz="2800" dirty="0"/>
              <a:t>Low sequence coverage (depth)</a:t>
            </a:r>
          </a:p>
          <a:p>
            <a:r>
              <a:rPr lang="en-US" sz="2800" dirty="0"/>
              <a:t>Sequencing biases (e.g., regions recalcitrant to sequencing)</a:t>
            </a:r>
          </a:p>
        </p:txBody>
      </p:sp>
      <p:sp>
        <p:nvSpPr>
          <p:cNvPr id="9" name="TextBox 8"/>
          <p:cNvSpPr txBox="1"/>
          <p:nvPr/>
        </p:nvSpPr>
        <p:spPr>
          <a:xfrm>
            <a:off x="714203" y="2324168"/>
            <a:ext cx="3976330" cy="2062103"/>
          </a:xfrm>
          <a:prstGeom prst="rect">
            <a:avLst/>
          </a:prstGeom>
          <a:noFill/>
          <a:ln>
            <a:noFill/>
          </a:ln>
        </p:spPr>
        <p:txBody>
          <a:bodyPr wrap="square">
            <a:spAutoFit/>
          </a:bodyPr>
          <a:lstStyle/>
          <a:p>
            <a:pPr>
              <a:defRPr/>
            </a:pPr>
            <a:r>
              <a:rPr lang="en-US" sz="1600" dirty="0">
                <a:solidFill>
                  <a:schemeClr val="bg1">
                    <a:lumMod val="65000"/>
                  </a:schemeClr>
                </a:solidFill>
                <a:latin typeface="Courier"/>
                <a:ea typeface="ＭＳ Ｐゴシック" charset="-128"/>
                <a:cs typeface="Courier"/>
              </a:rPr>
              <a:t>CGGATCTGCGT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ATACGGAATAGCCTAGCA</a:t>
            </a:r>
          </a:p>
          <a:p>
            <a:pPr>
              <a:defRPr/>
            </a:pPr>
            <a:r>
              <a:rPr lang="en-US" sz="1600" dirty="0">
                <a:solidFill>
                  <a:schemeClr val="bg1">
                    <a:lumMod val="65000"/>
                  </a:schemeClr>
                </a:solidFill>
                <a:latin typeface="Courier"/>
                <a:ea typeface="ＭＳ Ｐゴシック" charset="-128"/>
                <a:cs typeface="Courier"/>
              </a:rPr>
              <a:t>  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t>
            </a:r>
          </a:p>
          <a:p>
            <a:pPr>
              <a:defRPr/>
            </a:pPr>
            <a:r>
              <a:rPr lang="en-US" sz="1600" dirty="0">
                <a:solidFill>
                  <a:schemeClr val="bg1">
                    <a:lumMod val="65000"/>
                  </a:schemeClr>
                </a:solidFill>
                <a:latin typeface="Courier"/>
                <a:ea typeface="ＭＳ Ｐゴシック" charset="-128"/>
                <a:cs typeface="Courier"/>
              </a:rPr>
              <a:t>   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a:t>
            </a:r>
          </a:p>
          <a:p>
            <a:pPr>
              <a:defRPr/>
            </a:pPr>
            <a:r>
              <a:rPr lang="en-US" sz="1600" dirty="0">
                <a:solidFill>
                  <a:schemeClr val="bg1">
                    <a:lumMod val="65000"/>
                  </a:schemeClr>
                </a:solidFill>
                <a:latin typeface="Courier"/>
                <a:ea typeface="ＭＳ Ｐゴシック" charset="-128"/>
                <a:cs typeface="Courier"/>
              </a:rPr>
              <a:t>    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a:t>
            </a:r>
          </a:p>
          <a:p>
            <a:pPr>
              <a:defRPr/>
            </a:pPr>
            <a:r>
              <a:rPr lang="en-US" sz="1600" dirty="0">
                <a:solidFill>
                  <a:schemeClr val="bg1">
                    <a:lumMod val="65000"/>
                  </a:schemeClr>
                </a:solidFill>
                <a:latin typeface="Courier"/>
                <a:ea typeface="ＭＳ Ｐゴシック" charset="-128"/>
                <a:cs typeface="Courier"/>
              </a:rPr>
              <a:t>     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a:t>
            </a:r>
          </a:p>
          <a:p>
            <a:pPr>
              <a:defRPr/>
            </a:pPr>
            <a:r>
              <a:rPr lang="en-US" sz="1600" dirty="0">
                <a:solidFill>
                  <a:schemeClr val="bg1">
                    <a:lumMod val="65000"/>
                  </a:schemeClr>
                </a:solidFill>
                <a:latin typeface="Courier"/>
                <a:ea typeface="ＭＳ Ｐゴシック" charset="-128"/>
                <a:cs typeface="Courier"/>
              </a:rPr>
              <a:t>      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a:t>
            </a:r>
          </a:p>
          <a:p>
            <a:pPr>
              <a:defRPr/>
            </a:pPr>
            <a:r>
              <a:rPr lang="en-US" sz="1600" dirty="0">
                <a:solidFill>
                  <a:schemeClr val="bg1">
                    <a:lumMod val="65000"/>
                  </a:schemeClr>
                </a:solidFill>
                <a:latin typeface="Courier"/>
                <a:ea typeface="ＭＳ Ｐゴシック" charset="-128"/>
                <a:cs typeface="Courier"/>
              </a:rPr>
              <a:t>        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t>
            </a:r>
          </a:p>
          <a:p>
            <a:pPr>
              <a:defRPr/>
            </a:pPr>
            <a:r>
              <a:rPr lang="en-US" sz="1600" dirty="0">
                <a:solidFill>
                  <a:schemeClr val="bg1">
                    <a:lumMod val="65000"/>
                  </a:schemeClr>
                </a:solidFill>
                <a:latin typeface="Courier"/>
                <a:ea typeface="ＭＳ Ｐゴシック" charset="-128"/>
                <a:cs typeface="Courier"/>
              </a:rPr>
              <a:t>           </a:t>
            </a:r>
            <a:r>
              <a:rPr lang="en-US" sz="1600" dirty="0">
                <a:solidFill>
                  <a:srgbClr val="FF0000"/>
                </a:solidFill>
                <a:latin typeface="Courier"/>
                <a:ea typeface="ＭＳ Ｐゴシック" charset="-128"/>
                <a:cs typeface="Courier"/>
              </a:rPr>
              <a:t>7 (coverage; depth)</a:t>
            </a:r>
          </a:p>
        </p:txBody>
      </p:sp>
      <p:sp>
        <p:nvSpPr>
          <p:cNvPr id="10" name="TextBox 9"/>
          <p:cNvSpPr txBox="1"/>
          <p:nvPr/>
        </p:nvSpPr>
        <p:spPr>
          <a:xfrm>
            <a:off x="5040923" y="2359335"/>
            <a:ext cx="3815985" cy="1077218"/>
          </a:xfrm>
          <a:prstGeom prst="rect">
            <a:avLst/>
          </a:prstGeom>
          <a:noFill/>
          <a:ln>
            <a:noFill/>
          </a:ln>
        </p:spPr>
        <p:txBody>
          <a:bodyPr wrap="square">
            <a:spAutoFit/>
          </a:bodyPr>
          <a:lstStyle/>
          <a:p>
            <a:pPr>
              <a:defRPr/>
            </a:pPr>
            <a:r>
              <a:rPr lang="en-US" sz="1600" b="1" dirty="0">
                <a:solidFill>
                  <a:schemeClr val="tx1">
                    <a:lumMod val="65000"/>
                    <a:lumOff val="35000"/>
                  </a:schemeClr>
                </a:solidFill>
                <a:latin typeface="Courier"/>
                <a:ea typeface="ＭＳ Ｐゴシック" charset="-128"/>
                <a:cs typeface="Courier"/>
              </a:rPr>
              <a:t>Recalcitrant genomic regions:</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extremely high GC or AT</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complicated secondary structure</a:t>
            </a:r>
          </a:p>
        </p:txBody>
      </p:sp>
      <p:sp>
        <p:nvSpPr>
          <p:cNvPr id="11" name="TextBox 10"/>
          <p:cNvSpPr txBox="1"/>
          <p:nvPr/>
        </p:nvSpPr>
        <p:spPr>
          <a:xfrm>
            <a:off x="257921" y="4386271"/>
            <a:ext cx="6475896" cy="2246769"/>
          </a:xfrm>
          <a:prstGeom prst="rect">
            <a:avLst/>
          </a:prstGeom>
          <a:noFill/>
        </p:spPr>
        <p:txBody>
          <a:bodyPr wrap="square" rtlCol="0">
            <a:spAutoFit/>
          </a:bodyPr>
          <a:lstStyle/>
          <a:p>
            <a:r>
              <a:rPr lang="en-US" sz="2800" b="1" dirty="0"/>
              <a:t>Preferred genome sequencing data:</a:t>
            </a:r>
          </a:p>
          <a:p>
            <a:pPr marL="685800" indent="-282575">
              <a:buFont typeface="+mj-lt"/>
              <a:buAutoNum type="arabicPeriod"/>
            </a:pPr>
            <a:r>
              <a:rPr lang="en-US" sz="2800" dirty="0"/>
              <a:t>Long reads (long and less bias)</a:t>
            </a:r>
          </a:p>
          <a:p>
            <a:pPr marL="685800" indent="-282575">
              <a:buFont typeface="+mj-lt"/>
              <a:buAutoNum type="arabicPeriod"/>
            </a:pPr>
            <a:r>
              <a:rPr lang="en-US" sz="2800" dirty="0"/>
              <a:t>High-quality reads</a:t>
            </a:r>
          </a:p>
          <a:p>
            <a:pPr marL="685800" indent="-282575">
              <a:buFont typeface="+mj-lt"/>
              <a:buAutoNum type="arabicPeriod"/>
            </a:pPr>
            <a:r>
              <a:rPr lang="en-US" sz="2800" dirty="0"/>
              <a:t>High sequencing depth (at least 30x)</a:t>
            </a:r>
          </a:p>
          <a:p>
            <a:pPr marL="685800" indent="-282575">
              <a:buFont typeface="+mj-lt"/>
              <a:buAutoNum type="arabicPeriod"/>
            </a:pPr>
            <a:r>
              <a:rPr lang="en-US" sz="2800" dirty="0"/>
              <a:t>No sequencing biases</a:t>
            </a:r>
          </a:p>
        </p:txBody>
      </p:sp>
      <p:sp>
        <p:nvSpPr>
          <p:cNvPr id="3" name="Slide Number Placeholder 2"/>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6145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772987"/>
          </a:xfrm>
        </p:spPr>
        <p:txBody>
          <a:bodyPr>
            <a:normAutofit fontScale="90000"/>
          </a:bodyPr>
          <a:lstStyle/>
          <a:p>
            <a:r>
              <a:rPr lang="en-US" dirty="0"/>
              <a:t>Hi-C: the method to quantify physical interactions between all possible pairs of genomic regions simultaneously</a:t>
            </a:r>
          </a:p>
        </p:txBody>
      </p:sp>
      <p:sp>
        <p:nvSpPr>
          <p:cNvPr id="4" name="Slide Number Placeholder 3"/>
          <p:cNvSpPr>
            <a:spLocks noGrp="1"/>
          </p:cNvSpPr>
          <p:nvPr>
            <p:ph type="sldNum" sz="quarter" idx="12"/>
          </p:nvPr>
        </p:nvSpPr>
        <p:spPr/>
        <p:txBody>
          <a:bodyPr/>
          <a:lstStyle/>
          <a:p>
            <a:fld id="{9DA039C4-C5F2-1743-BB7A-5D831266C61E}" type="slidenum">
              <a:rPr lang="en-US" smtClean="0"/>
              <a:t>26</a:t>
            </a:fld>
            <a:endParaRPr lang="en-US"/>
          </a:p>
        </p:txBody>
      </p:sp>
      <p:sp>
        <p:nvSpPr>
          <p:cNvPr id="7" name="TextBox 6"/>
          <p:cNvSpPr txBox="1"/>
          <p:nvPr/>
        </p:nvSpPr>
        <p:spPr>
          <a:xfrm>
            <a:off x="152400" y="1296538"/>
            <a:ext cx="8928100" cy="1569660"/>
          </a:xfrm>
          <a:prstGeom prst="rect">
            <a:avLst/>
          </a:prstGeom>
          <a:noFill/>
        </p:spPr>
        <p:txBody>
          <a:bodyPr wrap="square" rtlCol="0">
            <a:spAutoFit/>
          </a:bodyPr>
          <a:lstStyle/>
          <a:p>
            <a:r>
              <a:rPr lang="en-US" sz="2400" dirty="0"/>
              <a:t>Inside a cell, genomic regions in a chromosome are physically connected to form chromosome conformation</a:t>
            </a:r>
            <a:r>
              <a:rPr lang="en-US" sz="2400" b="1" dirty="0"/>
              <a:t>. Closer genomic regions generally have higher frequent physical contacts than regions far apart in distance. </a:t>
            </a:r>
          </a:p>
        </p:txBody>
      </p:sp>
      <p:pic>
        <p:nvPicPr>
          <p:cNvPr id="3" name="Picture 2"/>
          <p:cNvPicPr>
            <a:picLocks noChangeAspect="1"/>
          </p:cNvPicPr>
          <p:nvPr/>
        </p:nvPicPr>
        <p:blipFill>
          <a:blip r:embed="rId2"/>
          <a:stretch>
            <a:fillRect/>
          </a:stretch>
        </p:blipFill>
        <p:spPr>
          <a:xfrm>
            <a:off x="1231343" y="2923348"/>
            <a:ext cx="5889730" cy="3693352"/>
          </a:xfrm>
          <a:prstGeom prst="rect">
            <a:avLst/>
          </a:prstGeom>
        </p:spPr>
      </p:pic>
      <p:sp>
        <p:nvSpPr>
          <p:cNvPr id="5" name="TextBox 4"/>
          <p:cNvSpPr txBox="1"/>
          <p:nvPr/>
        </p:nvSpPr>
        <p:spPr>
          <a:xfrm>
            <a:off x="7798357" y="5818743"/>
            <a:ext cx="1193243" cy="246221"/>
          </a:xfrm>
          <a:prstGeom prst="rect">
            <a:avLst/>
          </a:prstGeom>
          <a:noFill/>
        </p:spPr>
        <p:txBody>
          <a:bodyPr wrap="none" rtlCol="0">
            <a:spAutoFit/>
          </a:bodyPr>
          <a:lstStyle/>
          <a:p>
            <a:r>
              <a:rPr lang="en-US" sz="1000" dirty="0"/>
              <a:t>MMB, 567:171-188</a:t>
            </a:r>
          </a:p>
        </p:txBody>
      </p:sp>
    </p:spTree>
    <p:extLst>
      <p:ext uri="{BB962C8B-B14F-4D97-AF65-F5344CB8AC3E}">
        <p14:creationId xmlns:p14="http://schemas.microsoft.com/office/powerpoint/2010/main" val="3434969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 Dovetail Hi-C</a:t>
            </a:r>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pic>
        <p:nvPicPr>
          <p:cNvPr id="5" name="Picture 4" descr="Screenshot 2019-03-24 14.2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9" y="1558098"/>
            <a:ext cx="8819285" cy="3991802"/>
          </a:xfrm>
          <a:prstGeom prst="rect">
            <a:avLst/>
          </a:prstGeom>
        </p:spPr>
      </p:pic>
      <p:sp>
        <p:nvSpPr>
          <p:cNvPr id="6" name="TextBox 5"/>
          <p:cNvSpPr txBox="1"/>
          <p:nvPr/>
        </p:nvSpPr>
        <p:spPr>
          <a:xfrm>
            <a:off x="241300" y="6512381"/>
            <a:ext cx="3339376" cy="215444"/>
          </a:xfrm>
          <a:prstGeom prst="rect">
            <a:avLst/>
          </a:prstGeom>
          <a:noFill/>
        </p:spPr>
        <p:txBody>
          <a:bodyPr wrap="none" rtlCol="0">
            <a:spAutoFit/>
          </a:bodyPr>
          <a:lstStyle/>
          <a:p>
            <a:r>
              <a:rPr lang="en-US" sz="800" dirty="0"/>
              <a:t>https://</a:t>
            </a:r>
            <a:r>
              <a:rPr lang="en-US" sz="800" dirty="0" err="1"/>
              <a:t>www.biorxiv.org</a:t>
            </a:r>
            <a:r>
              <a:rPr lang="en-US" sz="800" dirty="0"/>
              <a:t>/content/</a:t>
            </a:r>
            <a:r>
              <a:rPr lang="en-US" sz="800" dirty="0" err="1"/>
              <a:t>biorxiv</a:t>
            </a:r>
            <a:r>
              <a:rPr lang="en-US" sz="800" dirty="0"/>
              <a:t>/early/2018/08/15/392126.full.pdf</a:t>
            </a:r>
          </a:p>
        </p:txBody>
      </p:sp>
      <p:sp>
        <p:nvSpPr>
          <p:cNvPr id="3" name="TextBox 2"/>
          <p:cNvSpPr txBox="1"/>
          <p:nvPr/>
        </p:nvSpPr>
        <p:spPr>
          <a:xfrm>
            <a:off x="165100" y="1081044"/>
            <a:ext cx="8496300" cy="954107"/>
          </a:xfrm>
          <a:prstGeom prst="rect">
            <a:avLst/>
          </a:prstGeom>
          <a:solidFill>
            <a:srgbClr val="FFFFFF"/>
          </a:solidFill>
        </p:spPr>
        <p:txBody>
          <a:bodyPr wrap="square" rtlCol="0">
            <a:spAutoFit/>
          </a:bodyPr>
          <a:lstStyle/>
          <a:p>
            <a:r>
              <a:rPr lang="en-US" sz="2800" dirty="0"/>
              <a:t>Chicago generated libraries starting from pure DNA that is reconstituted into chromatin</a:t>
            </a:r>
          </a:p>
        </p:txBody>
      </p:sp>
      <p:sp>
        <p:nvSpPr>
          <p:cNvPr id="7" name="TextBox 6"/>
          <p:cNvSpPr txBox="1"/>
          <p:nvPr/>
        </p:nvSpPr>
        <p:spPr>
          <a:xfrm>
            <a:off x="165099" y="4757003"/>
            <a:ext cx="7269886" cy="954107"/>
          </a:xfrm>
          <a:prstGeom prst="rect">
            <a:avLst/>
          </a:prstGeom>
          <a:solidFill>
            <a:srgbClr val="FFFFFF"/>
          </a:solidFill>
        </p:spPr>
        <p:txBody>
          <a:bodyPr wrap="square" rtlCol="0">
            <a:spAutoFit/>
          </a:bodyPr>
          <a:lstStyle/>
          <a:p>
            <a:r>
              <a:rPr lang="en-US" sz="2800" dirty="0"/>
              <a:t>Dovetail Hi-C generated libraries starting from tissue or cell culture and endogenous chromatin</a:t>
            </a:r>
          </a:p>
        </p:txBody>
      </p:sp>
      <p:sp>
        <p:nvSpPr>
          <p:cNvPr id="8" name="TextBox 7"/>
          <p:cNvSpPr txBox="1"/>
          <p:nvPr/>
        </p:nvSpPr>
        <p:spPr>
          <a:xfrm>
            <a:off x="7434985" y="4482744"/>
            <a:ext cx="1625599" cy="1200328"/>
          </a:xfrm>
          <a:prstGeom prst="rect">
            <a:avLst/>
          </a:prstGeom>
          <a:solidFill>
            <a:srgbClr val="FFFFFF"/>
          </a:solidFill>
        </p:spPr>
        <p:txBody>
          <a:bodyPr wrap="square" rtlCol="0">
            <a:spAutoFit/>
          </a:bodyPr>
          <a:lstStyle/>
          <a:p>
            <a:pPr algn="ctr"/>
            <a:r>
              <a:rPr lang="en-US" sz="2400" dirty="0" err="1"/>
              <a:t>HiRise</a:t>
            </a:r>
            <a:r>
              <a:rPr lang="en-US" sz="2400" dirty="0"/>
              <a:t> scaffolding pipeline</a:t>
            </a:r>
          </a:p>
        </p:txBody>
      </p:sp>
      <p:sp>
        <p:nvSpPr>
          <p:cNvPr id="9" name="Rectangle 8"/>
          <p:cNvSpPr/>
          <p:nvPr/>
        </p:nvSpPr>
        <p:spPr>
          <a:xfrm>
            <a:off x="241300" y="5987018"/>
            <a:ext cx="3086640" cy="369332"/>
          </a:xfrm>
          <a:prstGeom prst="rect">
            <a:avLst/>
          </a:prstGeom>
        </p:spPr>
        <p:txBody>
          <a:bodyPr wrap="none">
            <a:spAutoFit/>
          </a:bodyPr>
          <a:lstStyle/>
          <a:p>
            <a:r>
              <a:rPr lang="en-US" dirty="0"/>
              <a:t>https://</a:t>
            </a:r>
            <a:r>
              <a:rPr lang="en-US" dirty="0" err="1"/>
              <a:t>youtu.be</a:t>
            </a:r>
            <a:r>
              <a:rPr lang="en-US" dirty="0"/>
              <a:t>/OIxFFB3daIM</a:t>
            </a:r>
          </a:p>
        </p:txBody>
      </p:sp>
    </p:spTree>
    <p:extLst>
      <p:ext uri="{BB962C8B-B14F-4D97-AF65-F5344CB8AC3E}">
        <p14:creationId xmlns:p14="http://schemas.microsoft.com/office/powerpoint/2010/main" val="2230371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0CF-7809-08C2-8092-9C3384B80BCF}"/>
              </a:ext>
            </a:extLst>
          </p:cNvPr>
          <p:cNvSpPr>
            <a:spLocks noGrp="1"/>
          </p:cNvSpPr>
          <p:nvPr>
            <p:ph type="title"/>
          </p:nvPr>
        </p:nvSpPr>
        <p:spPr/>
        <p:txBody>
          <a:bodyPr>
            <a:normAutofit/>
          </a:bodyPr>
          <a:lstStyle/>
          <a:p>
            <a:r>
              <a:rPr lang="en-US" dirty="0" err="1"/>
              <a:t>HiC</a:t>
            </a:r>
            <a:r>
              <a:rPr lang="en-US" dirty="0"/>
              <a:t> scaffolds contigs into pseudochromosomes</a:t>
            </a:r>
          </a:p>
        </p:txBody>
      </p:sp>
      <p:sp>
        <p:nvSpPr>
          <p:cNvPr id="4" name="Slide Number Placeholder 3">
            <a:extLst>
              <a:ext uri="{FF2B5EF4-FFF2-40B4-BE49-F238E27FC236}">
                <a16:creationId xmlns:a16="http://schemas.microsoft.com/office/drawing/2014/main" id="{9E1D092F-676E-2596-DEB4-7E6D1535E87E}"/>
              </a:ext>
            </a:extLst>
          </p:cNvPr>
          <p:cNvSpPr>
            <a:spLocks noGrp="1"/>
          </p:cNvSpPr>
          <p:nvPr>
            <p:ph type="sldNum" sz="quarter" idx="12"/>
          </p:nvPr>
        </p:nvSpPr>
        <p:spPr/>
        <p:txBody>
          <a:bodyPr/>
          <a:lstStyle/>
          <a:p>
            <a:fld id="{9DA039C4-C5F2-1743-BB7A-5D831266C61E}" type="slidenum">
              <a:rPr lang="en-US" smtClean="0"/>
              <a:t>28</a:t>
            </a:fld>
            <a:endParaRPr lang="en-US"/>
          </a:p>
        </p:txBody>
      </p:sp>
      <p:pic>
        <p:nvPicPr>
          <p:cNvPr id="8" name="Picture 7" descr="Shape&#10;&#10;Description automatically generated with low confidence">
            <a:extLst>
              <a:ext uri="{FF2B5EF4-FFF2-40B4-BE49-F238E27FC236}">
                <a16:creationId xmlns:a16="http://schemas.microsoft.com/office/drawing/2014/main" id="{DDD69A2B-1D1C-E0B0-F966-59310062E566}"/>
              </a:ext>
            </a:extLst>
          </p:cNvPr>
          <p:cNvPicPr>
            <a:picLocks noChangeAspect="1"/>
          </p:cNvPicPr>
          <p:nvPr/>
        </p:nvPicPr>
        <p:blipFill>
          <a:blip r:embed="rId2"/>
          <a:stretch>
            <a:fillRect/>
          </a:stretch>
        </p:blipFill>
        <p:spPr>
          <a:xfrm>
            <a:off x="1716957" y="1167796"/>
            <a:ext cx="5591804" cy="5572252"/>
          </a:xfrm>
          <a:prstGeom prst="rect">
            <a:avLst/>
          </a:prstGeom>
        </p:spPr>
      </p:pic>
    </p:spTree>
    <p:extLst>
      <p:ext uri="{BB962C8B-B14F-4D97-AF65-F5344CB8AC3E}">
        <p14:creationId xmlns:p14="http://schemas.microsoft.com/office/powerpoint/2010/main" val="395703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173038"/>
            <a:ext cx="8229600" cy="772987"/>
          </a:xfrm>
        </p:spPr>
        <p:txBody>
          <a:bodyPr>
            <a:normAutofit/>
          </a:bodyPr>
          <a:lstStyle/>
          <a:p>
            <a:r>
              <a:rPr lang="en-US" sz="3200" dirty="0" err="1"/>
              <a:t>BioNano</a:t>
            </a:r>
            <a:r>
              <a:rPr lang="en-US" sz="3200" dirty="0"/>
              <a:t> – library preparation</a:t>
            </a:r>
          </a:p>
        </p:txBody>
      </p:sp>
      <p:sp>
        <p:nvSpPr>
          <p:cNvPr id="4" name="Slide Number Placeholder 3"/>
          <p:cNvSpPr>
            <a:spLocks noGrp="1"/>
          </p:cNvSpPr>
          <p:nvPr>
            <p:ph type="sldNum" sz="quarter" idx="12"/>
          </p:nvPr>
        </p:nvSpPr>
        <p:spPr/>
        <p:txBody>
          <a:bodyPr/>
          <a:lstStyle/>
          <a:p>
            <a:fld id="{9DA039C4-C5F2-1743-BB7A-5D831266C61E}" type="slidenum">
              <a:rPr lang="en-US" smtClean="0"/>
              <a:t>29</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034925"/>
            <a:ext cx="8953500" cy="4971740"/>
          </a:xfrm>
          <a:prstGeom prst="rect">
            <a:avLst/>
          </a:prstGeom>
        </p:spPr>
      </p:pic>
      <p:sp>
        <p:nvSpPr>
          <p:cNvPr id="7" name="TextBox 6"/>
          <p:cNvSpPr txBox="1"/>
          <p:nvPr/>
        </p:nvSpPr>
        <p:spPr>
          <a:xfrm>
            <a:off x="5938074" y="5313343"/>
            <a:ext cx="3205926" cy="954107"/>
          </a:xfrm>
          <a:prstGeom prst="rect">
            <a:avLst/>
          </a:prstGeom>
          <a:noFill/>
        </p:spPr>
        <p:txBody>
          <a:bodyPr wrap="none" rtlCol="0">
            <a:spAutoFit/>
          </a:bodyPr>
          <a:lstStyle/>
          <a:p>
            <a:r>
              <a:rPr lang="en-US" sz="2800" dirty="0"/>
              <a:t>e.g., DLE-1 (CTTAAG)</a:t>
            </a:r>
          </a:p>
          <a:p>
            <a:r>
              <a:rPr lang="en-US" sz="2800" dirty="0"/>
              <a:t>Direct label enzyme</a:t>
            </a:r>
          </a:p>
        </p:txBody>
      </p:sp>
    </p:spTree>
    <p:extLst>
      <p:ext uri="{BB962C8B-B14F-4D97-AF65-F5344CB8AC3E}">
        <p14:creationId xmlns:p14="http://schemas.microsoft.com/office/powerpoint/2010/main" val="250172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24372-1E31-344E-B241-72FF6672E6FE}" type="slidenum">
              <a:rPr lang="en-US" sz="1200">
                <a:solidFill>
                  <a:srgbClr val="898989"/>
                </a:solidFill>
                <a:latin typeface="Calibri" charset="0"/>
              </a:rPr>
              <a:pPr eaLnBrk="1" hangingPunct="1"/>
              <a:t>3</a:t>
            </a:fld>
            <a:endParaRPr lang="en-US" sz="1200">
              <a:solidFill>
                <a:srgbClr val="898989"/>
              </a:solidFill>
              <a:latin typeface="Calibri" charset="0"/>
            </a:endParaRPr>
          </a:p>
        </p:txBody>
      </p:sp>
      <p:sp>
        <p:nvSpPr>
          <p:cNvPr id="26626" name="Title 3"/>
          <p:cNvSpPr>
            <a:spLocks noGrp="1"/>
          </p:cNvSpPr>
          <p:nvPr>
            <p:ph type="title" idx="4294967295"/>
          </p:nvPr>
        </p:nvSpPr>
        <p:spPr>
          <a:xfrm>
            <a:off x="457200" y="274637"/>
            <a:ext cx="8229600" cy="875997"/>
          </a:xfrm>
        </p:spPr>
        <p:txBody>
          <a:bodyPr/>
          <a:lstStyle/>
          <a:p>
            <a:r>
              <a:rPr lang="en-US" dirty="0">
                <a:latin typeface="Optima" charset="0"/>
                <a:ea typeface="ＭＳ Ｐゴシック" charset="0"/>
              </a:rPr>
              <a:t>Whole genome shotgun (WGS) sequencing</a:t>
            </a:r>
          </a:p>
        </p:txBody>
      </p:sp>
      <p:grpSp>
        <p:nvGrpSpPr>
          <p:cNvPr id="3" name="Group 2"/>
          <p:cNvGrpSpPr/>
          <p:nvPr/>
        </p:nvGrpSpPr>
        <p:grpSpPr>
          <a:xfrm>
            <a:off x="339332" y="3189038"/>
            <a:ext cx="7962159" cy="2284045"/>
            <a:chOff x="100796" y="3189038"/>
            <a:chExt cx="7962159" cy="2284045"/>
          </a:xfrm>
        </p:grpSpPr>
        <p:grpSp>
          <p:nvGrpSpPr>
            <p:cNvPr id="8" name="Group 7"/>
            <p:cNvGrpSpPr/>
            <p:nvPr/>
          </p:nvGrpSpPr>
          <p:grpSpPr>
            <a:xfrm>
              <a:off x="2500777" y="3189038"/>
              <a:ext cx="5562178" cy="1971845"/>
              <a:chOff x="906919" y="4058819"/>
              <a:chExt cx="5562178" cy="1971845"/>
            </a:xfrm>
          </p:grpSpPr>
          <p:cxnSp>
            <p:nvCxnSpPr>
              <p:cNvPr id="204" name="Straight Connector 20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2148721" y="3388504"/>
              <a:ext cx="5562178" cy="1971845"/>
              <a:chOff x="906919" y="4058819"/>
              <a:chExt cx="5562178" cy="1971845"/>
            </a:xfrm>
          </p:grpSpPr>
          <p:cxnSp>
            <p:nvCxnSpPr>
              <p:cNvPr id="369" name="Straight Connector 368"/>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2" name="Straight Connector 501"/>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2" name="Straight Connector 521"/>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872011" y="3501238"/>
              <a:ext cx="5562178" cy="1971845"/>
              <a:chOff x="1853932" y="3649937"/>
              <a:chExt cx="5562178" cy="1971845"/>
            </a:xfrm>
          </p:grpSpPr>
          <p:cxnSp>
            <p:nvCxnSpPr>
              <p:cNvPr id="38" name="Straight Connector 37"/>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2" name="TextBox 26"/>
            <p:cNvSpPr txBox="1">
              <a:spLocks noChangeArrowheads="1"/>
            </p:cNvSpPr>
            <p:nvPr/>
          </p:nvSpPr>
          <p:spPr bwMode="auto">
            <a:xfrm>
              <a:off x="100796" y="3985359"/>
              <a:ext cx="176202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grpSp>
        <p:nvGrpSpPr>
          <p:cNvPr id="2" name="Group 1"/>
          <p:cNvGrpSpPr/>
          <p:nvPr/>
        </p:nvGrpSpPr>
        <p:grpSpPr>
          <a:xfrm>
            <a:off x="339332" y="1579980"/>
            <a:ext cx="8434916" cy="1241208"/>
            <a:chOff x="100796" y="1579980"/>
            <a:chExt cx="8434916" cy="1241208"/>
          </a:xfrm>
        </p:grpSpPr>
        <p:pic>
          <p:nvPicPr>
            <p:cNvPr id="26628" name="Picture 11" descr="Pictur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22142" y="-1464259"/>
              <a:ext cx="280288" cy="6546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7" name="TextBox 24"/>
            <p:cNvSpPr txBox="1">
              <a:spLocks noChangeArrowheads="1"/>
            </p:cNvSpPr>
            <p:nvPr/>
          </p:nvSpPr>
          <p:spPr bwMode="auto">
            <a:xfrm>
              <a:off x="100796" y="1579980"/>
              <a:ext cx="196560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chromosome</a:t>
              </a:r>
            </a:p>
          </p:txBody>
        </p:sp>
        <p:sp>
          <p:nvSpPr>
            <p:cNvPr id="9" name="Down Arrow 8"/>
            <p:cNvSpPr/>
            <p:nvPr/>
          </p:nvSpPr>
          <p:spPr>
            <a:xfrm>
              <a:off x="4920706" y="2369457"/>
              <a:ext cx="339295" cy="451731"/>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2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 running on </a:t>
            </a:r>
            <a:r>
              <a:rPr lang="en-US" dirty="0" err="1"/>
              <a:t>Saphyr</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3" name="Picture 2" descr="Screenshot 2019-03-24 13.2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195455"/>
          </a:xfrm>
          <a:prstGeom prst="rect">
            <a:avLst/>
          </a:prstGeom>
        </p:spPr>
      </p:pic>
    </p:spTree>
    <p:extLst>
      <p:ext uri="{BB962C8B-B14F-4D97-AF65-F5344CB8AC3E}">
        <p14:creationId xmlns:p14="http://schemas.microsoft.com/office/powerpoint/2010/main" val="3082664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801100" cy="772987"/>
          </a:xfrm>
        </p:spPr>
        <p:txBody>
          <a:bodyPr/>
          <a:lstStyle/>
          <a:p>
            <a:r>
              <a:rPr lang="en-US" dirty="0" err="1"/>
              <a:t>BioNano</a:t>
            </a:r>
            <a:r>
              <a:rPr lang="en-US" dirty="0"/>
              <a:t> – image analysis and assembly of molecular data</a:t>
            </a:r>
          </a:p>
        </p:txBody>
      </p:sp>
      <p:sp>
        <p:nvSpPr>
          <p:cNvPr id="4" name="Slide Number Placeholder 3"/>
          <p:cNvSpPr>
            <a:spLocks noGrp="1"/>
          </p:cNvSpPr>
          <p:nvPr>
            <p:ph type="sldNum" sz="quarter" idx="12"/>
          </p:nvPr>
        </p:nvSpPr>
        <p:spPr/>
        <p:txBody>
          <a:bodyPr/>
          <a:lstStyle/>
          <a:p>
            <a:fld id="{9DA039C4-C5F2-1743-BB7A-5D831266C61E}" type="slidenum">
              <a:rPr lang="en-US" smtClean="0"/>
              <a:t>31</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392806"/>
          </a:xfrm>
          <a:prstGeom prst="rect">
            <a:avLst/>
          </a:prstGeom>
        </p:spPr>
      </p:pic>
    </p:spTree>
    <p:extLst>
      <p:ext uri="{BB962C8B-B14F-4D97-AF65-F5344CB8AC3E}">
        <p14:creationId xmlns:p14="http://schemas.microsoft.com/office/powerpoint/2010/main" val="261630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scaffolding</a:t>
            </a:r>
          </a:p>
        </p:txBody>
      </p:sp>
      <p:sp>
        <p:nvSpPr>
          <p:cNvPr id="4" name="Slide Number Placeholder 3"/>
          <p:cNvSpPr>
            <a:spLocks noGrp="1"/>
          </p:cNvSpPr>
          <p:nvPr>
            <p:ph type="sldNum" sz="quarter" idx="12"/>
          </p:nvPr>
        </p:nvSpPr>
        <p:spPr/>
        <p:txBody>
          <a:bodyPr/>
          <a:lstStyle/>
          <a:p>
            <a:fld id="{9DA039C4-C5F2-1743-BB7A-5D831266C61E}" type="slidenum">
              <a:rPr lang="en-US" smtClean="0"/>
              <a:t>32</a:t>
            </a:fld>
            <a:endParaRPr lang="en-US"/>
          </a:p>
        </p:txBody>
      </p:sp>
      <p:sp>
        <p:nvSpPr>
          <p:cNvPr id="5" name="TextBox 4"/>
          <p:cNvSpPr txBox="1"/>
          <p:nvPr/>
        </p:nvSpPr>
        <p:spPr>
          <a:xfrm>
            <a:off x="444500" y="6324600"/>
            <a:ext cx="5198859"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-content/uploads/2017/02/</a:t>
            </a:r>
            <a:r>
              <a:rPr lang="en-US" sz="800" dirty="0" err="1"/>
              <a:t>Bionano_HumanPAG_Hybrid</a:t>
            </a:r>
            <a:r>
              <a:rPr lang="en-US" sz="800" dirty="0"/>
              <a:t>-Scaffolding-White-</a:t>
            </a:r>
            <a:r>
              <a:rPr lang="en-US" sz="800" dirty="0" err="1"/>
              <a:t>Paper.pdf</a:t>
            </a:r>
            <a:endParaRPr lang="en-US" sz="800" dirty="0"/>
          </a:p>
        </p:txBody>
      </p:sp>
      <p:pic>
        <p:nvPicPr>
          <p:cNvPr id="6" name="Picture 5" descr="Screenshot 2019-03-24 13.29.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8545"/>
            <a:ext cx="9144000" cy="2768911"/>
          </a:xfrm>
          <a:prstGeom prst="rect">
            <a:avLst/>
          </a:prstGeom>
        </p:spPr>
      </p:pic>
      <p:sp>
        <p:nvSpPr>
          <p:cNvPr id="7" name="TextBox 6">
            <a:extLst>
              <a:ext uri="{FF2B5EF4-FFF2-40B4-BE49-F238E27FC236}">
                <a16:creationId xmlns:a16="http://schemas.microsoft.com/office/drawing/2014/main" id="{0E5075DD-B361-EF52-FBA5-073B74ACF1B2}"/>
              </a:ext>
            </a:extLst>
          </p:cNvPr>
          <p:cNvSpPr txBox="1"/>
          <p:nvPr/>
        </p:nvSpPr>
        <p:spPr>
          <a:xfrm>
            <a:off x="539750" y="1350241"/>
            <a:ext cx="7283450" cy="461665"/>
          </a:xfrm>
          <a:prstGeom prst="rect">
            <a:avLst/>
          </a:prstGeom>
          <a:noFill/>
        </p:spPr>
        <p:txBody>
          <a:bodyPr wrap="square">
            <a:spAutoFit/>
          </a:bodyPr>
          <a:lstStyle/>
          <a:p>
            <a:r>
              <a:rPr lang="en-US" sz="2400" dirty="0"/>
              <a:t>Matching patterns of DLE-1 (CTTAAG) recognition sites</a:t>
            </a:r>
          </a:p>
        </p:txBody>
      </p:sp>
    </p:spTree>
    <p:extLst>
      <p:ext uri="{BB962C8B-B14F-4D97-AF65-F5344CB8AC3E}">
        <p14:creationId xmlns:p14="http://schemas.microsoft.com/office/powerpoint/2010/main" val="2633881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N50:  A statistic used for assessing the continuity of a genome assembly.</a:t>
            </a:r>
          </a:p>
          <a:p>
            <a:endParaRPr lang="en-US" sz="2800" dirty="0"/>
          </a:p>
          <a:p>
            <a:r>
              <a:rPr lang="en-US" sz="2800" dirty="0"/>
              <a:t>The contig N50 is the length of the smallest contig in the set that contains the fewest (largest) contigs whose combined length represents at least 50% of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33</a:t>
            </a:fld>
            <a:endParaRPr lang="en-US"/>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530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The contigs in an assembly are </a:t>
            </a:r>
            <a:r>
              <a:rPr lang="en-US" sz="2800" b="1" dirty="0"/>
              <a:t>sorted</a:t>
            </a:r>
            <a:r>
              <a:rPr lang="en-US" sz="2800" dirty="0"/>
              <a:t> by size and added, starting with the largest. The contig N50 is </a:t>
            </a:r>
            <a:r>
              <a:rPr lang="en-US" sz="2800" b="1" dirty="0"/>
              <a:t>the size of the contig that makes the total greater than or equal to 50% of the total contig size.</a:t>
            </a:r>
            <a:r>
              <a:rPr lang="en-US" sz="28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34</a:t>
            </a:fld>
            <a:endParaRPr lang="en-US" dirty="0"/>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189080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L50</a:t>
            </a:r>
          </a:p>
        </p:txBody>
      </p:sp>
      <p:sp>
        <p:nvSpPr>
          <p:cNvPr id="4" name="Content Placeholder 3"/>
          <p:cNvSpPr>
            <a:spLocks noGrp="1"/>
          </p:cNvSpPr>
          <p:nvPr>
            <p:ph idx="1"/>
          </p:nvPr>
        </p:nvSpPr>
        <p:spPr>
          <a:xfrm>
            <a:off x="294057" y="1874240"/>
            <a:ext cx="4756498" cy="4320735"/>
          </a:xfrm>
        </p:spPr>
        <p:txBody>
          <a:bodyPr>
            <a:noAutofit/>
          </a:bodyPr>
          <a:lstStyle/>
          <a:p>
            <a:r>
              <a:rPr lang="en-US" sz="2800" dirty="0"/>
              <a:t>L50: The number of contigs whose summed length is N50.</a:t>
            </a:r>
          </a:p>
        </p:txBody>
      </p:sp>
      <p:sp>
        <p:nvSpPr>
          <p:cNvPr id="3" name="Slide Number Placeholder 2"/>
          <p:cNvSpPr>
            <a:spLocks noGrp="1"/>
          </p:cNvSpPr>
          <p:nvPr>
            <p:ph type="sldNum" sz="quarter" idx="12"/>
          </p:nvPr>
        </p:nvSpPr>
        <p:spPr/>
        <p:txBody>
          <a:bodyPr/>
          <a:lstStyle/>
          <a:p>
            <a:fld id="{9DA039C4-C5F2-1743-BB7A-5D831266C61E}" type="slidenum">
              <a:rPr lang="en-US" smtClean="0"/>
              <a:t>35</a:t>
            </a:fld>
            <a:endParaRPr lang="en-US"/>
          </a:p>
        </p:txBody>
      </p:sp>
      <p:cxnSp>
        <p:nvCxnSpPr>
          <p:cNvPr id="5" name="Straight Connector 4">
            <a:extLst>
              <a:ext uri="{FF2B5EF4-FFF2-40B4-BE49-F238E27FC236}">
                <a16:creationId xmlns:a16="http://schemas.microsoft.com/office/drawing/2014/main" id="{FE5301C3-0204-A241-8428-01144550A3C5}"/>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FCA97FB-611E-BB4E-88C5-8981A35E794A}"/>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60E04C0-C0C7-3343-97B4-ED113B8443DF}"/>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9315EB5-0A61-884A-9F74-0DEDB1204E16}"/>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CFB50B-7F8A-B040-BB7C-D003121D34A0}"/>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E99C4C16-21A5-1A4E-BCA4-C6BCFF86E6F3}"/>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7D6C7504-02F4-5846-AC26-ED4087915339}"/>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7BD3C961-B088-AC44-95FD-72F9BE7DFDDF}"/>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3" name="Straight Connector 12">
            <a:extLst>
              <a:ext uri="{FF2B5EF4-FFF2-40B4-BE49-F238E27FC236}">
                <a16:creationId xmlns:a16="http://schemas.microsoft.com/office/drawing/2014/main" id="{DB520891-3ACE-B04C-BF6D-A8264D733015}"/>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5B5962D-8A81-9045-BB92-372D02BA142E}"/>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806F6D-0B5B-DE41-B723-E6536A2E33FE}"/>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B9BAF3-E870-6B49-875C-ACAF13710F15}"/>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CD59B7B-513E-7F41-B716-E658C1D01418}"/>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359F618-617C-874B-AD33-71B863600EE4}"/>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C6837CA-ED48-8F47-8DB2-54D14EC1E92E}"/>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F53DA6A-9DEB-884E-BB0D-BE36380C6FDF}"/>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21" name="TextBox 20">
            <a:extLst>
              <a:ext uri="{FF2B5EF4-FFF2-40B4-BE49-F238E27FC236}">
                <a16:creationId xmlns:a16="http://schemas.microsoft.com/office/drawing/2014/main" id="{F2845AEB-8DED-F648-8B67-2809792BB971}"/>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22" name="TextBox 21">
            <a:extLst>
              <a:ext uri="{FF2B5EF4-FFF2-40B4-BE49-F238E27FC236}">
                <a16:creationId xmlns:a16="http://schemas.microsoft.com/office/drawing/2014/main" id="{436DF160-5B40-F74F-BA42-6384A2313878}"/>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23" name="TextBox 22">
            <a:extLst>
              <a:ext uri="{FF2B5EF4-FFF2-40B4-BE49-F238E27FC236}">
                <a16:creationId xmlns:a16="http://schemas.microsoft.com/office/drawing/2014/main" id="{7F5C0509-1E0C-FB4D-9D7F-EE72A42D62A6}"/>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24" name="TextBox 23">
            <a:extLst>
              <a:ext uri="{FF2B5EF4-FFF2-40B4-BE49-F238E27FC236}">
                <a16:creationId xmlns:a16="http://schemas.microsoft.com/office/drawing/2014/main" id="{125ECC4A-2D76-3C4B-AF50-616960F11551}"/>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25" name="TextBox 24">
            <a:extLst>
              <a:ext uri="{FF2B5EF4-FFF2-40B4-BE49-F238E27FC236}">
                <a16:creationId xmlns:a16="http://schemas.microsoft.com/office/drawing/2014/main" id="{2177F607-41C9-F748-A7E6-2DE602168EC0}"/>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26" name="TextBox 25">
            <a:extLst>
              <a:ext uri="{FF2B5EF4-FFF2-40B4-BE49-F238E27FC236}">
                <a16:creationId xmlns:a16="http://schemas.microsoft.com/office/drawing/2014/main" id="{990E2A61-27B2-EE40-BA4F-646C9EBCCDED}"/>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27" name="TextBox 26">
            <a:extLst>
              <a:ext uri="{FF2B5EF4-FFF2-40B4-BE49-F238E27FC236}">
                <a16:creationId xmlns:a16="http://schemas.microsoft.com/office/drawing/2014/main" id="{1F612D6A-C45C-2F48-812A-2B4DE6801DD6}"/>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29" name="TextBox 28">
            <a:extLst>
              <a:ext uri="{FF2B5EF4-FFF2-40B4-BE49-F238E27FC236}">
                <a16:creationId xmlns:a16="http://schemas.microsoft.com/office/drawing/2014/main" id="{2AACFCCC-7035-DB4D-9D49-D0BF1F992629}"/>
              </a:ext>
            </a:extLst>
          </p:cNvPr>
          <p:cNvSpPr txBox="1"/>
          <p:nvPr/>
        </p:nvSpPr>
        <p:spPr>
          <a:xfrm>
            <a:off x="8010974" y="2398665"/>
            <a:ext cx="1063112" cy="523220"/>
          </a:xfrm>
          <a:prstGeom prst="rect">
            <a:avLst/>
          </a:prstGeom>
          <a:noFill/>
        </p:spPr>
        <p:txBody>
          <a:bodyPr wrap="none" rtlCol="0">
            <a:spAutoFit/>
          </a:bodyPr>
          <a:lstStyle/>
          <a:p>
            <a:r>
              <a:rPr lang="en-US" sz="2800" dirty="0">
                <a:solidFill>
                  <a:srgbClr val="FF0000"/>
                </a:solidFill>
              </a:rPr>
              <a:t>L50=4</a:t>
            </a:r>
          </a:p>
        </p:txBody>
      </p:sp>
    </p:spTree>
    <p:extLst>
      <p:ext uri="{BB962C8B-B14F-4D97-AF65-F5344CB8AC3E}">
        <p14:creationId xmlns:p14="http://schemas.microsoft.com/office/powerpoint/2010/main" val="1876258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p>
        </p:txBody>
      </p:sp>
      <p:sp>
        <p:nvSpPr>
          <p:cNvPr id="4" name="Content Placeholder 3"/>
          <p:cNvSpPr>
            <a:spLocks noGrp="1"/>
          </p:cNvSpPr>
          <p:nvPr>
            <p:ph idx="1"/>
          </p:nvPr>
        </p:nvSpPr>
        <p:spPr>
          <a:xfrm>
            <a:off x="135668" y="1337729"/>
            <a:ext cx="3773723" cy="671851"/>
          </a:xfrm>
        </p:spPr>
        <p:txBody>
          <a:bodyPr>
            <a:noAutofit/>
          </a:bodyPr>
          <a:lstStyle/>
          <a:p>
            <a:pPr marL="0" indent="0">
              <a:buNone/>
            </a:pPr>
            <a:r>
              <a:rPr lang="en-US" sz="3200" dirty="0"/>
              <a:t>assembly: 20 </a:t>
            </a:r>
            <a:r>
              <a:rPr lang="en-US" sz="3200" dirty="0" err="1"/>
              <a:t>contigs</a:t>
            </a:r>
            <a:endParaRPr lang="en-US" sz="3200" dirty="0"/>
          </a:p>
        </p:txBody>
      </p:sp>
      <p:sp>
        <p:nvSpPr>
          <p:cNvPr id="6" name="TextBox 5"/>
          <p:cNvSpPr txBox="1"/>
          <p:nvPr/>
        </p:nvSpPr>
        <p:spPr>
          <a:xfrm>
            <a:off x="139049" y="2857331"/>
            <a:ext cx="2174826" cy="754630"/>
          </a:xfrm>
          <a:prstGeom prst="rect">
            <a:avLst/>
          </a:prstGeom>
          <a:noFill/>
        </p:spPr>
        <p:txBody>
          <a:bodyPr wrap="none" rtlCol="0">
            <a:spAutoFit/>
          </a:bodyPr>
          <a:lstStyle/>
          <a:p>
            <a:pPr>
              <a:lnSpc>
                <a:spcPct val="150000"/>
              </a:lnSpc>
            </a:pPr>
            <a:r>
              <a:rPr lang="en-US" sz="3200" dirty="0" err="1"/>
              <a:t>contig</a:t>
            </a:r>
            <a:r>
              <a:rPr lang="en-US" sz="3200" dirty="0"/>
              <a:t> N50?</a:t>
            </a:r>
          </a:p>
        </p:txBody>
      </p:sp>
      <p:graphicFrame>
        <p:nvGraphicFramePr>
          <p:cNvPr id="7" name="Table 6"/>
          <p:cNvGraphicFramePr>
            <a:graphicFrameLocks noGrp="1"/>
          </p:cNvGraphicFramePr>
          <p:nvPr>
            <p:extLst>
              <p:ext uri="{D42A27DB-BD31-4B8C-83A1-F6EECF244321}">
                <p14:modId xmlns:p14="http://schemas.microsoft.com/office/powerpoint/2010/main" val="3953372509"/>
              </p:ext>
            </p:extLst>
          </p:nvPr>
        </p:nvGraphicFramePr>
        <p:xfrm>
          <a:off x="4140200" y="1337729"/>
          <a:ext cx="1854200" cy="5004651"/>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7391">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dirty="0">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41091070"/>
              </p:ext>
            </p:extLst>
          </p:nvPr>
        </p:nvGraphicFramePr>
        <p:xfrm>
          <a:off x="5994400" y="1120913"/>
          <a:ext cx="1778000" cy="5004655"/>
        </p:xfrm>
        <a:graphic>
          <a:graphicData uri="http://schemas.openxmlformats.org/drawingml/2006/table">
            <a:tbl>
              <a:tblPr/>
              <a:tblGrid>
                <a:gridCol w="1172922">
                  <a:extLst>
                    <a:ext uri="{9D8B030D-6E8A-4147-A177-3AD203B41FA5}">
                      <a16:colId xmlns:a16="http://schemas.microsoft.com/office/drawing/2014/main" val="20000"/>
                    </a:ext>
                  </a:extLst>
                </a:gridCol>
                <a:gridCol w="605078">
                  <a:extLst>
                    <a:ext uri="{9D8B030D-6E8A-4147-A177-3AD203B41FA5}">
                      <a16:colId xmlns:a16="http://schemas.microsoft.com/office/drawing/2014/main" val="20001"/>
                    </a:ext>
                  </a:extLst>
                </a:gridCol>
              </a:tblGrid>
              <a:tr h="443315">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067">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067">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067">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067">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067">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228067">
                <a:tc>
                  <a:txBody>
                    <a:bodyPr/>
                    <a:lstStyle/>
                    <a:p>
                      <a:pPr algn="ctr" fontAlgn="b"/>
                      <a:r>
                        <a:rPr lang="en-US" sz="1400" b="0" i="0" u="none" strike="noStrike">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067">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067">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067">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8067">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8067">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8067">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8067">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8067">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8067">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8067">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8067">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8067">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8067">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8067">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3875" y="2898720"/>
            <a:ext cx="1356462" cy="671851"/>
          </a:xfrm>
          <a:prstGeom prst="rect">
            <a:avLst/>
          </a:prstGeom>
          <a:noFill/>
        </p:spPr>
        <p:txBody>
          <a:bodyPr wrap="none" rtlCol="0">
            <a:spAutoFit/>
          </a:bodyPr>
          <a:lstStyle/>
          <a:p>
            <a:pPr>
              <a:lnSpc>
                <a:spcPct val="150000"/>
              </a:lnSpc>
            </a:pPr>
            <a:r>
              <a:rPr lang="en-US" sz="2800" dirty="0">
                <a:solidFill>
                  <a:srgbClr val="FF0000"/>
                </a:solidFill>
              </a:rPr>
              <a:t>360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36</a:t>
            </a:fld>
            <a:endParaRPr lang="en-US"/>
          </a:p>
        </p:txBody>
      </p:sp>
      <p:sp>
        <p:nvSpPr>
          <p:cNvPr id="5" name="TextBox 4">
            <a:extLst>
              <a:ext uri="{FF2B5EF4-FFF2-40B4-BE49-F238E27FC236}">
                <a16:creationId xmlns:a16="http://schemas.microsoft.com/office/drawing/2014/main" id="{420F62A5-0FB7-D031-A729-7A66E8ED709F}"/>
              </a:ext>
            </a:extLst>
          </p:cNvPr>
          <p:cNvSpPr txBox="1"/>
          <p:nvPr/>
        </p:nvSpPr>
        <p:spPr>
          <a:xfrm>
            <a:off x="607538" y="4459711"/>
            <a:ext cx="2619500" cy="523220"/>
          </a:xfrm>
          <a:prstGeom prst="rect">
            <a:avLst/>
          </a:prstGeom>
          <a:noFill/>
        </p:spPr>
        <p:txBody>
          <a:bodyPr wrap="none" rtlCol="0">
            <a:spAutoFit/>
          </a:bodyPr>
          <a:lstStyle/>
          <a:p>
            <a:r>
              <a:rPr lang="en-US" sz="2800" dirty="0"/>
              <a:t>What is the L50?</a:t>
            </a:r>
          </a:p>
        </p:txBody>
      </p:sp>
    </p:spTree>
    <p:extLst>
      <p:ext uri="{BB962C8B-B14F-4D97-AF65-F5344CB8AC3E}">
        <p14:creationId xmlns:p14="http://schemas.microsoft.com/office/powerpoint/2010/main" val="95677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08"/>
            <a:ext cx="8229600" cy="772987"/>
          </a:xfrm>
        </p:spPr>
        <p:txBody>
          <a:bodyPr>
            <a:normAutofit/>
          </a:bodyPr>
          <a:lstStyle/>
          <a:p>
            <a:r>
              <a:rPr lang="en-US" sz="3200" dirty="0"/>
              <a:t>Assembly statistics – NG50</a:t>
            </a:r>
          </a:p>
        </p:txBody>
      </p:sp>
      <p:sp>
        <p:nvSpPr>
          <p:cNvPr id="4" name="Content Placeholder 3"/>
          <p:cNvSpPr>
            <a:spLocks noGrp="1"/>
          </p:cNvSpPr>
          <p:nvPr>
            <p:ph idx="1"/>
          </p:nvPr>
        </p:nvSpPr>
        <p:spPr>
          <a:xfrm>
            <a:off x="262467" y="5083945"/>
            <a:ext cx="8709254" cy="1272405"/>
          </a:xfrm>
        </p:spPr>
        <p:txBody>
          <a:bodyPr>
            <a:noAutofit/>
          </a:bodyPr>
          <a:lstStyle/>
          <a:p>
            <a:pPr marL="0" indent="0">
              <a:buNone/>
            </a:pPr>
            <a:r>
              <a:rPr lang="en-US" sz="2800" b="1" i="1" dirty="0">
                <a:solidFill>
                  <a:srgbClr val="17375E"/>
                </a:solidFill>
              </a:rPr>
              <a:t>NG50</a:t>
            </a:r>
            <a:r>
              <a:rPr lang="en-US" sz="2800" dirty="0"/>
              <a:t>: The NG50 statistic is the same as N50 except that it is 50% of the known or estimated genome size. This allows for meaningful comparisons between different assemblies. </a:t>
            </a:r>
          </a:p>
          <a:p>
            <a:endParaRPr lang="en-US" sz="2800" dirty="0"/>
          </a:p>
        </p:txBody>
      </p:sp>
      <p:sp>
        <p:nvSpPr>
          <p:cNvPr id="3" name="Slide Number Placeholder 2"/>
          <p:cNvSpPr>
            <a:spLocks noGrp="1"/>
          </p:cNvSpPr>
          <p:nvPr>
            <p:ph type="sldNum" sz="quarter" idx="12"/>
          </p:nvPr>
        </p:nvSpPr>
        <p:spPr/>
        <p:txBody>
          <a:bodyPr/>
          <a:lstStyle/>
          <a:p>
            <a:fld id="{9DA039C4-C5F2-1743-BB7A-5D831266C61E}" type="slidenum">
              <a:rPr lang="en-US" smtClean="0"/>
              <a:t>37</a:t>
            </a:fld>
            <a:endParaRPr lang="en-US"/>
          </a:p>
        </p:txBody>
      </p:sp>
      <p:sp>
        <p:nvSpPr>
          <p:cNvPr id="7" name="Rectangle 6"/>
          <p:cNvSpPr/>
          <p:nvPr/>
        </p:nvSpPr>
        <p:spPr>
          <a:xfrm>
            <a:off x="262466" y="957927"/>
            <a:ext cx="8709255" cy="1815882"/>
          </a:xfrm>
          <a:prstGeom prst="rect">
            <a:avLst/>
          </a:prstGeom>
        </p:spPr>
        <p:txBody>
          <a:bodyPr wrap="square">
            <a:spAutoFit/>
          </a:bodyPr>
          <a:lstStyle/>
          <a:p>
            <a:r>
              <a:rPr lang="en-US" sz="2800" b="1" i="1" dirty="0"/>
              <a:t>Problem of N50:</a:t>
            </a:r>
          </a:p>
          <a:p>
            <a:r>
              <a:rPr lang="en-US" sz="2800" dirty="0"/>
              <a:t>N50 values of the assemblies with significantly different total assembly space (lengths) are usually not comparable. Even if the same data set is used for the assembly.</a:t>
            </a:r>
          </a:p>
        </p:txBody>
      </p:sp>
      <p:sp>
        <p:nvSpPr>
          <p:cNvPr id="8" name="TextBox 7"/>
          <p:cNvSpPr txBox="1"/>
          <p:nvPr/>
        </p:nvSpPr>
        <p:spPr>
          <a:xfrm>
            <a:off x="2811514" y="2908300"/>
            <a:ext cx="1191352" cy="1384995"/>
          </a:xfrm>
          <a:prstGeom prst="rect">
            <a:avLst/>
          </a:prstGeom>
          <a:solidFill>
            <a:schemeClr val="accent5">
              <a:lumMod val="20000"/>
              <a:lumOff val="80000"/>
            </a:schemeClr>
          </a:solidFill>
        </p:spPr>
        <p:txBody>
          <a:bodyPr wrap="none" rtlCol="0">
            <a:spAutoFit/>
          </a:bodyPr>
          <a:lstStyle/>
          <a:p>
            <a:r>
              <a:rPr lang="en-US" sz="2800" b="1" dirty="0">
                <a:solidFill>
                  <a:schemeClr val="tx2">
                    <a:lumMod val="75000"/>
                  </a:schemeClr>
                </a:solidFill>
              </a:rPr>
              <a:t>50,000</a:t>
            </a:r>
          </a:p>
          <a:p>
            <a:r>
              <a:rPr lang="en-US" sz="2800" dirty="0"/>
              <a:t>30,000</a:t>
            </a:r>
          </a:p>
          <a:p>
            <a:r>
              <a:rPr lang="en-US" sz="2800" dirty="0"/>
              <a:t>10,000</a:t>
            </a:r>
          </a:p>
        </p:txBody>
      </p:sp>
      <p:sp>
        <p:nvSpPr>
          <p:cNvPr id="9" name="TextBox 8"/>
          <p:cNvSpPr txBox="1"/>
          <p:nvPr/>
        </p:nvSpPr>
        <p:spPr>
          <a:xfrm>
            <a:off x="4068814" y="2908300"/>
            <a:ext cx="1191352" cy="2246769"/>
          </a:xfrm>
          <a:prstGeom prst="rect">
            <a:avLst/>
          </a:prstGeom>
          <a:solidFill>
            <a:schemeClr val="accent5">
              <a:lumMod val="20000"/>
              <a:lumOff val="80000"/>
            </a:schemeClr>
          </a:solidFill>
        </p:spPr>
        <p:txBody>
          <a:bodyPr wrap="none" rtlCol="0">
            <a:spAutoFit/>
          </a:bodyPr>
          <a:lstStyle/>
          <a:p>
            <a:r>
              <a:rPr lang="en-US" sz="2800" dirty="0"/>
              <a:t>50,000</a:t>
            </a:r>
          </a:p>
          <a:p>
            <a:r>
              <a:rPr lang="en-US" sz="2800" b="1" dirty="0">
                <a:solidFill>
                  <a:srgbClr val="17375E"/>
                </a:solidFill>
              </a:rPr>
              <a:t>40,000</a:t>
            </a:r>
          </a:p>
          <a:p>
            <a:r>
              <a:rPr lang="en-US" sz="2800" dirty="0"/>
              <a:t>30,000</a:t>
            </a:r>
          </a:p>
          <a:p>
            <a:r>
              <a:rPr lang="en-US" sz="2800" dirty="0"/>
              <a:t>20,000</a:t>
            </a:r>
          </a:p>
          <a:p>
            <a:r>
              <a:rPr lang="en-US" sz="2800" dirty="0"/>
              <a:t>10,000</a:t>
            </a:r>
          </a:p>
        </p:txBody>
      </p:sp>
    </p:spTree>
    <p:extLst>
      <p:ext uri="{BB962C8B-B14F-4D97-AF65-F5344CB8AC3E}">
        <p14:creationId xmlns:p14="http://schemas.microsoft.com/office/powerpoint/2010/main" val="26905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r>
              <a:rPr lang="en-US" sz="3200" baseline="0" dirty="0"/>
              <a:t> and NG50</a:t>
            </a:r>
            <a:endParaRPr lang="en-US" sz="3200" dirty="0"/>
          </a:p>
        </p:txBody>
      </p:sp>
      <p:sp>
        <p:nvSpPr>
          <p:cNvPr id="4" name="Content Placeholder 3"/>
          <p:cNvSpPr>
            <a:spLocks noGrp="1"/>
          </p:cNvSpPr>
          <p:nvPr>
            <p:ph idx="1"/>
          </p:nvPr>
        </p:nvSpPr>
        <p:spPr>
          <a:xfrm>
            <a:off x="139700" y="1275089"/>
            <a:ext cx="3796196" cy="1107615"/>
          </a:xfrm>
        </p:spPr>
        <p:txBody>
          <a:bodyPr>
            <a:noAutofit/>
          </a:bodyPr>
          <a:lstStyle/>
          <a:p>
            <a:r>
              <a:rPr lang="en-US" sz="2800" dirty="0"/>
              <a:t>Genome size: 5 </a:t>
            </a:r>
            <a:r>
              <a:rPr lang="en-US" sz="2800" dirty="0" err="1"/>
              <a:t>Mbp</a:t>
            </a:r>
            <a:endParaRPr lang="en-US" sz="2800" dirty="0"/>
          </a:p>
          <a:p>
            <a:r>
              <a:rPr lang="en-US" sz="2800" dirty="0"/>
              <a:t>20 </a:t>
            </a:r>
            <a:r>
              <a:rPr lang="en-US" sz="2800" dirty="0" err="1"/>
              <a:t>contigs</a:t>
            </a:r>
            <a:endParaRPr lang="en-US" sz="2800" dirty="0"/>
          </a:p>
        </p:txBody>
      </p:sp>
      <p:sp>
        <p:nvSpPr>
          <p:cNvPr id="6" name="TextBox 5"/>
          <p:cNvSpPr txBox="1"/>
          <p:nvPr/>
        </p:nvSpPr>
        <p:spPr>
          <a:xfrm>
            <a:off x="102310" y="2858076"/>
            <a:ext cx="3470081" cy="1318181"/>
          </a:xfrm>
          <a:prstGeom prst="rect">
            <a:avLst/>
          </a:prstGeom>
          <a:noFill/>
        </p:spPr>
        <p:txBody>
          <a:bodyPr wrap="square" rtlCol="0">
            <a:spAutoFit/>
          </a:bodyPr>
          <a:lstStyle/>
          <a:p>
            <a:pPr>
              <a:lnSpc>
                <a:spcPct val="150000"/>
              </a:lnSpc>
            </a:pPr>
            <a:r>
              <a:rPr lang="en-US" sz="2800" dirty="0" err="1"/>
              <a:t>contig</a:t>
            </a:r>
            <a:r>
              <a:rPr lang="en-US" sz="2800" dirty="0"/>
              <a:t> N50        360 </a:t>
            </a:r>
            <a:r>
              <a:rPr lang="en-US" sz="2800" dirty="0" err="1"/>
              <a:t>bp</a:t>
            </a:r>
            <a:endParaRPr lang="en-US" sz="2800" dirty="0"/>
          </a:p>
          <a:p>
            <a:pPr>
              <a:lnSpc>
                <a:spcPct val="150000"/>
              </a:lnSpc>
            </a:pPr>
            <a:r>
              <a:rPr lang="en-US" sz="2800" dirty="0" err="1"/>
              <a:t>contig</a:t>
            </a:r>
            <a:r>
              <a:rPr lang="en-US" sz="2800" dirty="0"/>
              <a:t> NG50?</a:t>
            </a:r>
          </a:p>
        </p:txBody>
      </p:sp>
      <p:graphicFrame>
        <p:nvGraphicFramePr>
          <p:cNvPr id="7" name="Table 6"/>
          <p:cNvGraphicFramePr>
            <a:graphicFrameLocks noGrp="1"/>
          </p:cNvGraphicFramePr>
          <p:nvPr>
            <p:extLst>
              <p:ext uri="{D42A27DB-BD31-4B8C-83A1-F6EECF244321}">
                <p14:modId xmlns:p14="http://schemas.microsoft.com/office/powerpoint/2010/main" val="3285833648"/>
              </p:ext>
            </p:extLst>
          </p:nvPr>
        </p:nvGraphicFramePr>
        <p:xfrm>
          <a:off x="4140200" y="1337729"/>
          <a:ext cx="1854200" cy="4973320"/>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3597220"/>
              </p:ext>
            </p:extLst>
          </p:nvPr>
        </p:nvGraphicFramePr>
        <p:xfrm>
          <a:off x="5994400" y="1130056"/>
          <a:ext cx="2286000" cy="4960620"/>
        </p:xfrm>
        <a:graphic>
          <a:graphicData uri="http://schemas.openxmlformats.org/drawingml/2006/table">
            <a:tbl>
              <a:tblPr/>
              <a:tblGrid>
                <a:gridCol w="1066800">
                  <a:extLst>
                    <a:ext uri="{9D8B030D-6E8A-4147-A177-3AD203B41FA5}">
                      <a16:colId xmlns:a16="http://schemas.microsoft.com/office/drawing/2014/main" val="20000"/>
                    </a:ext>
                  </a:extLst>
                </a:gridCol>
                <a:gridCol w="550333">
                  <a:extLst>
                    <a:ext uri="{9D8B030D-6E8A-4147-A177-3AD203B41FA5}">
                      <a16:colId xmlns:a16="http://schemas.microsoft.com/office/drawing/2014/main" val="20001"/>
                    </a:ext>
                  </a:extLst>
                </a:gridCol>
                <a:gridCol w="668867">
                  <a:extLst>
                    <a:ext uri="{9D8B030D-6E8A-4147-A177-3AD203B41FA5}">
                      <a16:colId xmlns:a16="http://schemas.microsoft.com/office/drawing/2014/main" val="20002"/>
                    </a:ext>
                  </a:extLst>
                </a:gridCol>
              </a:tblGrid>
              <a:tr h="190500">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genome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a:rPr>
                        <a:t>49%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dirty="0">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2745" y="3540793"/>
            <a:ext cx="1356462" cy="671851"/>
          </a:xfrm>
          <a:prstGeom prst="rect">
            <a:avLst/>
          </a:prstGeom>
          <a:noFill/>
        </p:spPr>
        <p:txBody>
          <a:bodyPr wrap="none" rtlCol="0">
            <a:spAutoFit/>
          </a:bodyPr>
          <a:lstStyle/>
          <a:p>
            <a:pPr>
              <a:lnSpc>
                <a:spcPct val="150000"/>
              </a:lnSpc>
            </a:pPr>
            <a:r>
              <a:rPr lang="en-US" sz="2800" dirty="0">
                <a:solidFill>
                  <a:srgbClr val="FF0000"/>
                </a:solidFill>
              </a:rPr>
              <a:t>356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244004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Software for short-read assemblies</a:t>
            </a:r>
          </a:p>
        </p:txBody>
      </p:sp>
      <p:sp>
        <p:nvSpPr>
          <p:cNvPr id="4" name="Slide Number Placeholder 3"/>
          <p:cNvSpPr>
            <a:spLocks noGrp="1"/>
          </p:cNvSpPr>
          <p:nvPr>
            <p:ph type="sldNum" sz="quarter" idx="12"/>
          </p:nvPr>
        </p:nvSpPr>
        <p:spPr/>
        <p:txBody>
          <a:bodyPr/>
          <a:lstStyle/>
          <a:p>
            <a:fld id="{9DA039C4-C5F2-1743-BB7A-5D831266C61E}" type="slidenum">
              <a:rPr lang="en-US" smtClean="0"/>
              <a:t>39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50717387"/>
              </p:ext>
            </p:extLst>
          </p:nvPr>
        </p:nvGraphicFramePr>
        <p:xfrm>
          <a:off x="106016" y="1279961"/>
          <a:ext cx="8915400" cy="4689083"/>
        </p:xfrm>
        <a:graphic>
          <a:graphicData uri="http://schemas.openxmlformats.org/drawingml/2006/table">
            <a:tbl>
              <a:tblPr/>
              <a:tblGrid>
                <a:gridCol w="2199948">
                  <a:extLst>
                    <a:ext uri="{9D8B030D-6E8A-4147-A177-3AD203B41FA5}">
                      <a16:colId xmlns:a16="http://schemas.microsoft.com/office/drawing/2014/main" val="20000"/>
                    </a:ext>
                  </a:extLst>
                </a:gridCol>
                <a:gridCol w="4175482">
                  <a:extLst>
                    <a:ext uri="{9D8B030D-6E8A-4147-A177-3AD203B41FA5}">
                      <a16:colId xmlns:a16="http://schemas.microsoft.com/office/drawing/2014/main" val="20001"/>
                    </a:ext>
                  </a:extLst>
                </a:gridCol>
                <a:gridCol w="2539970">
                  <a:extLst>
                    <a:ext uri="{9D8B030D-6E8A-4147-A177-3AD203B41FA5}">
                      <a16:colId xmlns:a16="http://schemas.microsoft.com/office/drawing/2014/main" val="20002"/>
                    </a:ext>
                  </a:extLst>
                </a:gridCol>
              </a:tblGrid>
              <a:tr h="204475">
                <a:tc>
                  <a:txBody>
                    <a:bodyPr/>
                    <a:lstStyle/>
                    <a:p>
                      <a:pPr algn="l" fontAlgn="b"/>
                      <a:r>
                        <a:rPr lang="en-US" sz="1800" b="1" i="0" u="none" strike="noStrike" dirty="0">
                          <a:solidFill>
                            <a:srgbClr val="333333"/>
                          </a:solidFill>
                          <a:effectLst/>
                          <a:latin typeface="Arial"/>
                        </a:rPr>
                        <a:t>Software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err="1">
                          <a:solidFill>
                            <a:srgbClr val="333333"/>
                          </a:solidFill>
                          <a:effectLst/>
                          <a:latin typeface="Arial"/>
                        </a:rPr>
                        <a:t>URLandreference</a:t>
                      </a:r>
                      <a:endParaRPr lang="en-US" sz="1800" b="1" i="0" u="none" strike="noStrike" dirty="0">
                        <a:solidFill>
                          <a:srgbClr val="333333"/>
                        </a:solidFill>
                        <a:effectLst/>
                        <a:latin typeface="Arial"/>
                      </a:endParaRP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312">
                <a:tc>
                  <a:txBody>
                    <a:bodyPr/>
                    <a:lstStyle/>
                    <a:p>
                      <a:pPr algn="l" fontAlgn="b"/>
                      <a:r>
                        <a:rPr lang="en-US" sz="1800" b="0" i="0" u="none" strike="noStrike" dirty="0">
                          <a:solidFill>
                            <a:srgbClr val="333333"/>
                          </a:solidFill>
                          <a:effectLst/>
                          <a:latin typeface="Arial"/>
                        </a:rPr>
                        <a:t>Velvet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Original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assembler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dzerbino</a:t>
                      </a:r>
                      <a:r>
                        <a:rPr lang="en-US" sz="1200" b="0" i="0" u="none" strike="noStrike" dirty="0">
                          <a:solidFill>
                            <a:srgbClr val="2F5E83"/>
                          </a:solidFill>
                          <a:effectLst/>
                          <a:latin typeface="Arial"/>
                        </a:rPr>
                        <a:t>/velvet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12">
                <a:tc>
                  <a:txBody>
                    <a:bodyPr/>
                    <a:lstStyle/>
                    <a:p>
                      <a:pPr algn="l" fontAlgn="b"/>
                      <a:r>
                        <a:rPr lang="en-US" sz="1800" b="0" i="0" u="none" strike="noStrike" dirty="0" err="1">
                          <a:solidFill>
                            <a:srgbClr val="333333"/>
                          </a:solidFill>
                          <a:effectLst/>
                          <a:latin typeface="Arial"/>
                        </a:rPr>
                        <a:t>SOAPdenovo</a:t>
                      </a:r>
                      <a:endParaRPr lang="en-US" sz="1800" b="0" i="0" u="none" strike="noStrike" dirty="0">
                        <a:solidFill>
                          <a:srgbClr val="333333"/>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De Bruijn graph assembler with error-correction step</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soap.genomics.org.cn</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12">
                <a:tc>
                  <a:txBody>
                    <a:bodyPr/>
                    <a:lstStyle/>
                    <a:p>
                      <a:pPr algn="l" fontAlgn="b"/>
                      <a:r>
                        <a:rPr lang="en-US" sz="1800" b="0" i="0" u="none" strike="noStrike">
                          <a:solidFill>
                            <a:srgbClr val="333333"/>
                          </a:solidFill>
                          <a:effectLst/>
                          <a:latin typeface="Arial"/>
                        </a:rPr>
                        <a:t>Meraculous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Hybrid k-</a:t>
                      </a:r>
                      <a:r>
                        <a:rPr lang="en-US" sz="1800" b="0" i="0" u="none" strike="noStrike" dirty="0" err="1">
                          <a:solidFill>
                            <a:srgbClr val="333333"/>
                          </a:solidFill>
                          <a:effectLst/>
                          <a:latin typeface="Arial"/>
                        </a:rPr>
                        <a:t>mer</a:t>
                      </a:r>
                      <a:r>
                        <a:rPr lang="en-US" sz="1800" b="0" i="0" u="none" strike="noStrike" dirty="0">
                          <a:solidFill>
                            <a:srgbClr val="333333"/>
                          </a:solidFill>
                          <a:effectLst/>
                          <a:latin typeface="Arial"/>
                        </a:rPr>
                        <a:t>/read-based</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jgi.doe.gov</a:t>
                      </a:r>
                      <a:r>
                        <a:rPr lang="en-US" sz="1200" b="0" i="0" u="none" strike="noStrike" dirty="0">
                          <a:solidFill>
                            <a:srgbClr val="2F5E83"/>
                          </a:solidFill>
                          <a:effectLst/>
                          <a:latin typeface="Arial"/>
                        </a:rPr>
                        <a:t>/data-and-tools/</a:t>
                      </a:r>
                      <a:r>
                        <a:rPr lang="en-US" sz="1200" b="0" i="0" u="none" strike="noStrike" dirty="0" err="1">
                          <a:solidFill>
                            <a:srgbClr val="2F5E83"/>
                          </a:solidFill>
                          <a:effectLst/>
                          <a:latin typeface="Arial"/>
                        </a:rPr>
                        <a:t>meraculous</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312">
                <a:tc>
                  <a:txBody>
                    <a:bodyPr/>
                    <a:lstStyle/>
                    <a:p>
                      <a:pPr algn="l" fontAlgn="b"/>
                      <a:r>
                        <a:rPr lang="en-US" sz="1800" b="0" i="0" u="none" strike="noStrike">
                          <a:solidFill>
                            <a:srgbClr val="333333"/>
                          </a:solidFill>
                          <a:effectLst/>
                          <a:latin typeface="Arial"/>
                        </a:rPr>
                        <a:t>ALLPATHS-LG</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a:t>
                      </a:r>
                      <a:r>
                        <a:rPr lang="en-US" sz="1800" b="0" i="0" u="none" strike="noStrike" dirty="0" err="1">
                          <a:solidFill>
                            <a:srgbClr val="333333"/>
                          </a:solidFill>
                          <a:effectLst/>
                          <a:latin typeface="Arial"/>
                        </a:rPr>
                        <a:t>unipath</a:t>
                      </a:r>
                      <a:r>
                        <a:rPr lang="en-US" sz="1800" b="0" i="0" u="none" strike="noStrike" dirty="0">
                          <a:solidFill>
                            <a:srgbClr val="333333"/>
                          </a:solidFill>
                          <a:effectLst/>
                          <a:latin typeface="Arial"/>
                        </a:rPr>
                        <a:t> graph to collapse repeats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allpaths</a:t>
                      </a:r>
                      <a:r>
                        <a:rPr lang="en-US" sz="1200" b="0" i="0" u="none" strike="noStrike" dirty="0">
                          <a:solidFill>
                            <a:srgbClr val="2F5E83"/>
                          </a:solidFill>
                          <a:effectLst/>
                          <a:latin typeface="Arial"/>
                        </a:rPr>
                        <a:t>-lg/blog/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312">
                <a:tc>
                  <a:txBody>
                    <a:bodyPr/>
                    <a:lstStyle/>
                    <a:p>
                      <a:pPr algn="l" fontAlgn="b"/>
                      <a:r>
                        <a:rPr lang="en-US" sz="1800" b="0" i="0" u="none" strike="noStrike">
                          <a:solidFill>
                            <a:srgbClr val="333333"/>
                          </a:solidFill>
                          <a:effectLst/>
                          <a:latin typeface="Arial"/>
                        </a:rPr>
                        <a:t>SGA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string graphs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jts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sga</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12">
                <a:tc>
                  <a:txBody>
                    <a:bodyPr/>
                    <a:lstStyle/>
                    <a:p>
                      <a:pPr algn="l" fontAlgn="b"/>
                      <a:r>
                        <a:rPr lang="en-US" sz="1800" b="0" i="0" u="none" strike="noStrike">
                          <a:solidFill>
                            <a:srgbClr val="333333"/>
                          </a:solidFill>
                          <a:effectLst/>
                          <a:latin typeface="Arial"/>
                        </a:rPr>
                        <a:t>ABySS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Represents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with a Bloom filter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bcgsc</a:t>
                      </a:r>
                      <a:r>
                        <a:rPr lang="en-US" sz="1200" b="0" i="0" u="none" strike="noStrike" dirty="0">
                          <a:solidFill>
                            <a:srgbClr val="2F5E83"/>
                          </a:solidFill>
                          <a:effectLst/>
                          <a:latin typeface="Arial"/>
                        </a:rPr>
                        <a:t>/abyss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312">
                <a:tc>
                  <a:txBody>
                    <a:bodyPr/>
                    <a:lstStyle/>
                    <a:p>
                      <a:pPr algn="l" fontAlgn="b"/>
                      <a:r>
                        <a:rPr lang="en-US" sz="1800" b="0" i="0" u="none" strike="noStrike" dirty="0">
                          <a:solidFill>
                            <a:srgbClr val="333333"/>
                          </a:solidFill>
                          <a:effectLst/>
                          <a:latin typeface="Arial"/>
                        </a:rPr>
                        <a:t>DISCOVAR de novo</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Requires 250-bp PCR-free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/software/</a:t>
                      </a:r>
                      <a:r>
                        <a:rPr lang="en-US" sz="1200" b="0" i="0" u="none" strike="noStrike" dirty="0" err="1">
                          <a:solidFill>
                            <a:srgbClr val="2F5E83"/>
                          </a:solidFill>
                          <a:effectLst/>
                          <a:latin typeface="Arial"/>
                        </a:rPr>
                        <a:t>discovar</a:t>
                      </a:r>
                      <a:r>
                        <a:rPr lang="en-US" sz="1200" b="0" i="0" u="none" strike="noStrike" dirty="0">
                          <a:solidFill>
                            <a:srgbClr val="2F5E83"/>
                          </a:solidFill>
                          <a:effectLst/>
                          <a:latin typeface="Arial"/>
                        </a:rPr>
                        <a:t>/blog/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312">
                <a:tc>
                  <a:txBody>
                    <a:bodyPr/>
                    <a:lstStyle/>
                    <a:p>
                      <a:pPr algn="l" fontAlgn="b"/>
                      <a:r>
                        <a:rPr lang="en-US" sz="1800" b="0" i="0" u="none" strike="noStrike" dirty="0">
                          <a:solidFill>
                            <a:srgbClr val="333333"/>
                          </a:solidFill>
                          <a:effectLst/>
                          <a:latin typeface="Arial"/>
                        </a:rPr>
                        <a:t>Supernova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Assembles 10× linked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/10XGenomics/supernova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2993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genome assembly</a:t>
            </a:r>
          </a:p>
        </p:txBody>
      </p:sp>
      <p:grpSp>
        <p:nvGrpSpPr>
          <p:cNvPr id="15" name="Group 14"/>
          <p:cNvGrpSpPr/>
          <p:nvPr/>
        </p:nvGrpSpPr>
        <p:grpSpPr>
          <a:xfrm>
            <a:off x="4524087" y="2018136"/>
            <a:ext cx="4479229" cy="2938467"/>
            <a:chOff x="4524087" y="2018136"/>
            <a:chExt cx="4479229" cy="2938467"/>
          </a:xfrm>
        </p:grpSpPr>
        <p:pic>
          <p:nvPicPr>
            <p:cNvPr id="9" name="Picture 8"/>
            <p:cNvPicPr>
              <a:picLocks noChangeAspect="1"/>
            </p:cNvPicPr>
            <p:nvPr/>
          </p:nvPicPr>
          <p:blipFill>
            <a:blip r:embed="rId2"/>
            <a:stretch>
              <a:fillRect/>
            </a:stretch>
          </p:blipFill>
          <p:spPr>
            <a:xfrm>
              <a:off x="4524087" y="2018136"/>
              <a:ext cx="4412113" cy="2938467"/>
            </a:xfrm>
            <a:prstGeom prst="rect">
              <a:avLst/>
            </a:prstGeom>
          </p:spPr>
        </p:pic>
        <p:sp>
          <p:nvSpPr>
            <p:cNvPr id="10" name="Rectangle 9"/>
            <p:cNvSpPr/>
            <p:nvPr/>
          </p:nvSpPr>
          <p:spPr>
            <a:xfrm>
              <a:off x="7842384" y="4710382"/>
              <a:ext cx="1160932" cy="246221"/>
            </a:xfrm>
            <a:prstGeom prst="rect">
              <a:avLst/>
            </a:prstGeom>
          </p:spPr>
          <p:txBody>
            <a:bodyPr wrap="none">
              <a:spAutoFit/>
            </a:bodyPr>
            <a:lstStyle/>
            <a:p>
              <a:r>
                <a:rPr lang="en-US" sz="1000" dirty="0" err="1"/>
                <a:t>criticalmiami.com</a:t>
              </a:r>
              <a:r>
                <a:rPr lang="en-US" sz="1000" dirty="0"/>
                <a:t>/</a:t>
              </a:r>
            </a:p>
          </p:txBody>
        </p:sp>
      </p:grpSp>
      <p:grpSp>
        <p:nvGrpSpPr>
          <p:cNvPr id="14" name="Group 13"/>
          <p:cNvGrpSpPr/>
          <p:nvPr/>
        </p:nvGrpSpPr>
        <p:grpSpPr>
          <a:xfrm>
            <a:off x="457200" y="1720914"/>
            <a:ext cx="3360522" cy="3375201"/>
            <a:chOff x="457200" y="1720914"/>
            <a:chExt cx="3360522" cy="3375201"/>
          </a:xfrm>
        </p:grpSpPr>
        <p:pic>
          <p:nvPicPr>
            <p:cNvPr id="8" name="Picture 7" descr="Screen Shot 2015-04-16 at 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20914"/>
              <a:ext cx="3360522" cy="3374672"/>
            </a:xfrm>
            <a:prstGeom prst="rect">
              <a:avLst/>
            </a:prstGeom>
          </p:spPr>
        </p:pic>
        <p:sp>
          <p:nvSpPr>
            <p:cNvPr id="11" name="TextBox 10"/>
            <p:cNvSpPr txBox="1"/>
            <p:nvPr/>
          </p:nvSpPr>
          <p:spPr>
            <a:xfrm>
              <a:off x="2618253" y="4849894"/>
              <a:ext cx="1069524" cy="246221"/>
            </a:xfrm>
            <a:prstGeom prst="rect">
              <a:avLst/>
            </a:prstGeom>
            <a:noFill/>
          </p:spPr>
          <p:txBody>
            <a:bodyPr wrap="none" rtlCol="0">
              <a:spAutoFit/>
            </a:bodyPr>
            <a:lstStyle/>
            <a:p>
              <a:r>
                <a:rPr lang="en-US" sz="1000" dirty="0" err="1"/>
                <a:t>dreamstime.com</a:t>
              </a:r>
              <a:endParaRPr lang="en-US" sz="1000" dirty="0"/>
            </a:p>
          </p:txBody>
        </p:sp>
      </p:grpSp>
      <p:sp>
        <p:nvSpPr>
          <p:cNvPr id="13" name="TextBox 12"/>
          <p:cNvSpPr txBox="1"/>
          <p:nvPr/>
        </p:nvSpPr>
        <p:spPr>
          <a:xfrm>
            <a:off x="4602899" y="5096115"/>
            <a:ext cx="4236372" cy="830997"/>
          </a:xfrm>
          <a:prstGeom prst="rect">
            <a:avLst/>
          </a:prstGeom>
          <a:noFill/>
        </p:spPr>
        <p:txBody>
          <a:bodyPr wrap="square" rtlCol="0">
            <a:spAutoFit/>
          </a:bodyPr>
          <a:lstStyle/>
          <a:p>
            <a:r>
              <a:rPr lang="en-US" sz="2400" b="1" dirty="0">
                <a:solidFill>
                  <a:srgbClr val="FF0000"/>
                </a:solidFill>
                <a:latin typeface="Bradley Hand Bold"/>
                <a:cs typeface="Bradley Hand Bold"/>
              </a:rPr>
              <a:t>Algorithm</a:t>
            </a:r>
            <a:r>
              <a:rPr lang="en-US" sz="2400" dirty="0">
                <a:latin typeface="Bradley Hand Bold"/>
                <a:cs typeface="Bradley Hand Bold"/>
              </a:rPr>
              <a:t> Can Solve 10, 000 Piece Jigsaw in 24 Hours</a:t>
            </a:r>
          </a:p>
        </p:txBody>
      </p:sp>
      <p:sp>
        <p:nvSpPr>
          <p:cNvPr id="3" name="Slide Number Placeholder 2"/>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40554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a:extLst>
              <a:ext uri="{FF2B5EF4-FFF2-40B4-BE49-F238E27FC236}">
                <a16:creationId xmlns:a16="http://schemas.microsoft.com/office/drawing/2014/main" id="{96DB88E7-EB99-2C49-AA32-1CB41BF4E5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1F3F59B-2245-9B44-85F2-D4D23814A96E}" type="slidenum">
              <a:rPr lang="en-US" altLang="en-US" sz="1200" smtClean="0">
                <a:solidFill>
                  <a:srgbClr val="898989"/>
                </a:solidFill>
              </a:rPr>
              <a:pPr>
                <a:spcBef>
                  <a:spcPct val="0"/>
                </a:spcBef>
                <a:buFontTx/>
                <a:buNone/>
              </a:pPr>
              <a:t>40</a:t>
            </a:fld>
            <a:endParaRPr lang="en-US" altLang="en-US" sz="1200">
              <a:solidFill>
                <a:srgbClr val="898989"/>
              </a:solidFill>
            </a:endParaRPr>
          </a:p>
        </p:txBody>
      </p:sp>
      <p:pic>
        <p:nvPicPr>
          <p:cNvPr id="44034" name="Picture 2" descr="PacBio_progress2014.png">
            <a:extLst>
              <a:ext uri="{FF2B5EF4-FFF2-40B4-BE49-F238E27FC236}">
                <a16:creationId xmlns:a16="http://schemas.microsoft.com/office/drawing/2014/main" id="{E61A073C-8477-AB41-AD6D-91AE4CB7C2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495425"/>
            <a:ext cx="8647113"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3">
            <a:extLst>
              <a:ext uri="{FF2B5EF4-FFF2-40B4-BE49-F238E27FC236}">
                <a16:creationId xmlns:a16="http://schemas.microsoft.com/office/drawing/2014/main" id="{1F89EF1B-48B9-B34B-9815-E82949C705B4}"/>
              </a:ext>
            </a:extLst>
          </p:cNvPr>
          <p:cNvSpPr txBox="1">
            <a:spLocks noChangeArrowheads="1"/>
          </p:cNvSpPr>
          <p:nvPr/>
        </p:nvSpPr>
        <p:spPr bwMode="auto">
          <a:xfrm>
            <a:off x="336550" y="5097463"/>
            <a:ext cx="83502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PacBio has solved </a:t>
            </a:r>
            <a:r>
              <a:rPr lang="en-US" altLang="en-US" sz="2400" i="1">
                <a:latin typeface="Arial" panose="020B0604020202020204" pitchFamily="34" charset="0"/>
              </a:rPr>
              <a:t>de novo </a:t>
            </a:r>
            <a:r>
              <a:rPr lang="en-US" altLang="en-US" sz="2400">
                <a:latin typeface="Arial" panose="020B0604020202020204" pitchFamily="34" charset="0"/>
              </a:rPr>
              <a:t>assemblies of most bacterial genomes and it will solve assemblies of small “simple” genomes (e.g., &lt;500 Mbp) with increasing read length and improved sequencing quality.</a:t>
            </a:r>
          </a:p>
        </p:txBody>
      </p:sp>
      <p:sp>
        <p:nvSpPr>
          <p:cNvPr id="44036" name="Title 4">
            <a:extLst>
              <a:ext uri="{FF2B5EF4-FFF2-40B4-BE49-F238E27FC236}">
                <a16:creationId xmlns:a16="http://schemas.microsoft.com/office/drawing/2014/main" id="{DF43B44C-6F55-4D4A-A815-3AC6BDB1940B}"/>
              </a:ext>
            </a:extLst>
          </p:cNvPr>
          <p:cNvSpPr>
            <a:spLocks noGrp="1"/>
          </p:cNvSpPr>
          <p:nvPr>
            <p:ph type="title" idx="4294967295"/>
          </p:nvPr>
        </p:nvSpPr>
        <p:spPr/>
        <p:txBody>
          <a:bodyPr>
            <a:normAutofit/>
          </a:bodyPr>
          <a:lstStyle/>
          <a:p>
            <a:r>
              <a:rPr lang="en-US" altLang="en-US" sz="3200" dirty="0">
                <a:ea typeface="ＭＳ Ｐゴシック" panose="020B0600070205080204" pitchFamily="34" charset="-128"/>
              </a:rPr>
              <a:t>PacBio for genome assembly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E9D88D-7F93-CA46-CA81-4BD371113C46}"/>
              </a:ext>
            </a:extLst>
          </p:cNvPr>
          <p:cNvSpPr>
            <a:spLocks noGrp="1"/>
          </p:cNvSpPr>
          <p:nvPr>
            <p:ph type="sldNum" sz="quarter" idx="12"/>
          </p:nvPr>
        </p:nvSpPr>
        <p:spPr/>
        <p:txBody>
          <a:bodyPr/>
          <a:lstStyle/>
          <a:p>
            <a:fld id="{9DA039C4-C5F2-1743-BB7A-5D831266C61E}" type="slidenum">
              <a:rPr lang="en-US" smtClean="0"/>
              <a:t>41</a:t>
            </a:fld>
            <a:endParaRPr lang="en-US"/>
          </a:p>
        </p:txBody>
      </p:sp>
      <p:pic>
        <p:nvPicPr>
          <p:cNvPr id="4" name="Picture 3" descr="Table&#10;&#10;Description automatically generated">
            <a:extLst>
              <a:ext uri="{FF2B5EF4-FFF2-40B4-BE49-F238E27FC236}">
                <a16:creationId xmlns:a16="http://schemas.microsoft.com/office/drawing/2014/main" id="{CC4F394B-8921-89F8-95F4-169570A8A216}"/>
              </a:ext>
            </a:extLst>
          </p:cNvPr>
          <p:cNvPicPr>
            <a:picLocks noChangeAspect="1"/>
          </p:cNvPicPr>
          <p:nvPr/>
        </p:nvPicPr>
        <p:blipFill>
          <a:blip r:embed="rId2"/>
          <a:stretch>
            <a:fillRect/>
          </a:stretch>
        </p:blipFill>
        <p:spPr>
          <a:xfrm>
            <a:off x="234084" y="2451043"/>
            <a:ext cx="8675831" cy="2327019"/>
          </a:xfrm>
          <a:prstGeom prst="rect">
            <a:avLst/>
          </a:prstGeom>
        </p:spPr>
      </p:pic>
      <p:sp>
        <p:nvSpPr>
          <p:cNvPr id="5" name="Title 4">
            <a:extLst>
              <a:ext uri="{FF2B5EF4-FFF2-40B4-BE49-F238E27FC236}">
                <a16:creationId xmlns:a16="http://schemas.microsoft.com/office/drawing/2014/main" id="{53E833FF-3F38-C0BD-42D7-2916D7C35C91}"/>
              </a:ext>
            </a:extLst>
          </p:cNvPr>
          <p:cNvSpPr txBox="1">
            <a:spLocks/>
          </p:cNvSpPr>
          <p:nvPr/>
        </p:nvSpPr>
        <p:spPr>
          <a:xfrm>
            <a:off x="457200" y="274638"/>
            <a:ext cx="8229600" cy="77298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altLang="en-US" sz="3200" dirty="0">
                <a:ea typeface="ＭＳ Ｐゴシック" panose="020B0600070205080204" pitchFamily="34" charset="-128"/>
              </a:rPr>
              <a:t>Nanopore long reads for genome assembly</a:t>
            </a:r>
          </a:p>
        </p:txBody>
      </p:sp>
      <p:sp>
        <p:nvSpPr>
          <p:cNvPr id="6" name="TextBox 5">
            <a:extLst>
              <a:ext uri="{FF2B5EF4-FFF2-40B4-BE49-F238E27FC236}">
                <a16:creationId xmlns:a16="http://schemas.microsoft.com/office/drawing/2014/main" id="{CA4143AA-2866-062D-4F17-D0236A6129ED}"/>
              </a:ext>
            </a:extLst>
          </p:cNvPr>
          <p:cNvSpPr txBox="1"/>
          <p:nvPr/>
        </p:nvSpPr>
        <p:spPr>
          <a:xfrm>
            <a:off x="685800" y="5365812"/>
            <a:ext cx="4146071" cy="276999"/>
          </a:xfrm>
          <a:prstGeom prst="rect">
            <a:avLst/>
          </a:prstGeom>
          <a:noFill/>
        </p:spPr>
        <p:txBody>
          <a:bodyPr wrap="none" rtlCol="0">
            <a:spAutoFit/>
          </a:bodyPr>
          <a:lstStyle/>
          <a:p>
            <a:r>
              <a:rPr lang="en-US" sz="1200" dirty="0"/>
              <a:t>https://</a:t>
            </a:r>
            <a:r>
              <a:rPr lang="en-US" sz="1200" dirty="0" err="1"/>
              <a:t>nanoporetech.com</a:t>
            </a:r>
            <a:r>
              <a:rPr lang="en-US" sz="1200" dirty="0"/>
              <a:t>/applications/investigation/assembly</a:t>
            </a:r>
          </a:p>
        </p:txBody>
      </p:sp>
    </p:spTree>
    <p:extLst>
      <p:ext uri="{BB962C8B-B14F-4D97-AF65-F5344CB8AC3E}">
        <p14:creationId xmlns:p14="http://schemas.microsoft.com/office/powerpoint/2010/main" val="1056993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Long-read assemblers</a:t>
            </a:r>
          </a:p>
        </p:txBody>
      </p:sp>
      <p:sp>
        <p:nvSpPr>
          <p:cNvPr id="4" name="Slide Number Placeholder 3"/>
          <p:cNvSpPr>
            <a:spLocks noGrp="1"/>
          </p:cNvSpPr>
          <p:nvPr>
            <p:ph type="sldNum" sz="quarter" idx="12"/>
          </p:nvPr>
        </p:nvSpPr>
        <p:spPr/>
        <p:txBody>
          <a:bodyPr/>
          <a:lstStyle/>
          <a:p>
            <a:fld id="{9DA039C4-C5F2-1743-BB7A-5D831266C61E}" type="slidenum">
              <a:rPr lang="en-US" smtClean="0"/>
              <a:t>42</a:t>
            </a:fld>
            <a:endParaRPr lang="en-US"/>
          </a:p>
        </p:txBody>
      </p:sp>
      <p:pic>
        <p:nvPicPr>
          <p:cNvPr id="6" name="Picture 5" descr="Table&#10;&#10;Description automatically generated">
            <a:extLst>
              <a:ext uri="{FF2B5EF4-FFF2-40B4-BE49-F238E27FC236}">
                <a16:creationId xmlns:a16="http://schemas.microsoft.com/office/drawing/2014/main" id="{42ED4DDD-2C02-B090-FDFA-61F9C9B1907A}"/>
              </a:ext>
            </a:extLst>
          </p:cNvPr>
          <p:cNvPicPr>
            <a:picLocks noChangeAspect="1"/>
          </p:cNvPicPr>
          <p:nvPr/>
        </p:nvPicPr>
        <p:blipFill>
          <a:blip r:embed="rId2"/>
          <a:stretch>
            <a:fillRect/>
          </a:stretch>
        </p:blipFill>
        <p:spPr>
          <a:xfrm>
            <a:off x="107665" y="1601527"/>
            <a:ext cx="8928670" cy="3015549"/>
          </a:xfrm>
          <a:prstGeom prst="rect">
            <a:avLst/>
          </a:prstGeom>
        </p:spPr>
      </p:pic>
    </p:spTree>
    <p:extLst>
      <p:ext uri="{BB962C8B-B14F-4D97-AF65-F5344CB8AC3E}">
        <p14:creationId xmlns:p14="http://schemas.microsoft.com/office/powerpoint/2010/main" val="311148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D1A-6E37-8C4E-874E-8B87F0811568}"/>
              </a:ext>
            </a:extLst>
          </p:cNvPr>
          <p:cNvSpPr>
            <a:spLocks noGrp="1"/>
          </p:cNvSpPr>
          <p:nvPr>
            <p:ph type="title"/>
          </p:nvPr>
        </p:nvSpPr>
        <p:spPr/>
        <p:txBody>
          <a:bodyPr>
            <a:normAutofit/>
          </a:bodyPr>
          <a:lstStyle/>
          <a:p>
            <a:r>
              <a:rPr lang="en-US" sz="3200" dirty="0" err="1"/>
              <a:t>Canu</a:t>
            </a:r>
            <a:r>
              <a:rPr lang="en-US" sz="3200" dirty="0"/>
              <a:t> - read correction</a:t>
            </a:r>
          </a:p>
        </p:txBody>
      </p:sp>
      <p:sp>
        <p:nvSpPr>
          <p:cNvPr id="4" name="Slide Number Placeholder 3">
            <a:extLst>
              <a:ext uri="{FF2B5EF4-FFF2-40B4-BE49-F238E27FC236}">
                <a16:creationId xmlns:a16="http://schemas.microsoft.com/office/drawing/2014/main" id="{9E5748EB-977B-5D41-A472-0EE61E4C777A}"/>
              </a:ext>
            </a:extLst>
          </p:cNvPr>
          <p:cNvSpPr>
            <a:spLocks noGrp="1"/>
          </p:cNvSpPr>
          <p:nvPr>
            <p:ph type="sldNum" sz="quarter" idx="12"/>
          </p:nvPr>
        </p:nvSpPr>
        <p:spPr/>
        <p:txBody>
          <a:bodyPr/>
          <a:lstStyle/>
          <a:p>
            <a:fld id="{9DA039C4-C5F2-1743-BB7A-5D831266C61E}" type="slidenum">
              <a:rPr lang="en-US" smtClean="0"/>
              <a:t>43</a:t>
            </a:fld>
            <a:endParaRPr lang="en-US"/>
          </a:p>
        </p:txBody>
      </p:sp>
      <p:pic>
        <p:nvPicPr>
          <p:cNvPr id="6" name="Picture 5" descr="Diagram, schematic&#10;&#10;Description automatically generated">
            <a:extLst>
              <a:ext uri="{FF2B5EF4-FFF2-40B4-BE49-F238E27FC236}">
                <a16:creationId xmlns:a16="http://schemas.microsoft.com/office/drawing/2014/main" id="{F5D5C8B8-6EF6-3440-AAAA-18A82CFD5420}"/>
              </a:ext>
            </a:extLst>
          </p:cNvPr>
          <p:cNvPicPr>
            <a:picLocks noChangeAspect="1"/>
          </p:cNvPicPr>
          <p:nvPr/>
        </p:nvPicPr>
        <p:blipFill>
          <a:blip r:embed="rId2"/>
          <a:stretch>
            <a:fillRect/>
          </a:stretch>
        </p:blipFill>
        <p:spPr>
          <a:xfrm>
            <a:off x="0" y="1743340"/>
            <a:ext cx="9144000" cy="3371320"/>
          </a:xfrm>
          <a:prstGeom prst="rect">
            <a:avLst/>
          </a:prstGeom>
        </p:spPr>
      </p:pic>
      <p:sp>
        <p:nvSpPr>
          <p:cNvPr id="7" name="TextBox 6">
            <a:extLst>
              <a:ext uri="{FF2B5EF4-FFF2-40B4-BE49-F238E27FC236}">
                <a16:creationId xmlns:a16="http://schemas.microsoft.com/office/drawing/2014/main" id="{55FE0405-57FF-1C4E-BC40-598828049083}"/>
              </a:ext>
            </a:extLst>
          </p:cNvPr>
          <p:cNvSpPr txBox="1"/>
          <p:nvPr/>
        </p:nvSpPr>
        <p:spPr>
          <a:xfrm>
            <a:off x="111500" y="5987018"/>
            <a:ext cx="4958602" cy="369332"/>
          </a:xfrm>
          <a:prstGeom prst="rect">
            <a:avLst/>
          </a:prstGeom>
          <a:noFill/>
        </p:spPr>
        <p:txBody>
          <a:bodyPr wrap="none" rtlCol="0">
            <a:spAutoFit/>
          </a:bodyPr>
          <a:lstStyle/>
          <a:p>
            <a:r>
              <a:rPr lang="en-US" dirty="0" err="1"/>
              <a:t>Koren</a:t>
            </a:r>
            <a:r>
              <a:rPr lang="en-US" dirty="0"/>
              <a:t> et al., Genome Research, 27:722–736 (2017)</a:t>
            </a:r>
          </a:p>
        </p:txBody>
      </p:sp>
      <p:cxnSp>
        <p:nvCxnSpPr>
          <p:cNvPr id="8" name="Straight Connector 7">
            <a:extLst>
              <a:ext uri="{FF2B5EF4-FFF2-40B4-BE49-F238E27FC236}">
                <a16:creationId xmlns:a16="http://schemas.microsoft.com/office/drawing/2014/main" id="{1204F308-631E-BD2B-0E90-1280406AFDB0}"/>
              </a:ext>
            </a:extLst>
          </p:cNvPr>
          <p:cNvCxnSpPr/>
          <p:nvPr/>
        </p:nvCxnSpPr>
        <p:spPr>
          <a:xfrm>
            <a:off x="111500" y="2484783"/>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310B995-B5DA-0CCF-FACD-2348BD75AEAE}"/>
              </a:ext>
            </a:extLst>
          </p:cNvPr>
          <p:cNvCxnSpPr>
            <a:cxnSpLocks/>
          </p:cNvCxnSpPr>
          <p:nvPr/>
        </p:nvCxnSpPr>
        <p:spPr>
          <a:xfrm>
            <a:off x="7951304" y="4711149"/>
            <a:ext cx="1040296"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1422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28EC-8A6D-664E-BDCA-AAF6BE5B758D}"/>
              </a:ext>
            </a:extLst>
          </p:cNvPr>
          <p:cNvSpPr>
            <a:spLocks noGrp="1"/>
          </p:cNvSpPr>
          <p:nvPr>
            <p:ph type="title"/>
          </p:nvPr>
        </p:nvSpPr>
        <p:spPr/>
        <p:txBody>
          <a:bodyPr>
            <a:normAutofit/>
          </a:bodyPr>
          <a:lstStyle/>
          <a:p>
            <a:r>
              <a:rPr lang="en-US" sz="3200" dirty="0" err="1"/>
              <a:t>Canu</a:t>
            </a:r>
            <a:r>
              <a:rPr lang="en-US" sz="3200" dirty="0"/>
              <a:t> - read trimming</a:t>
            </a:r>
          </a:p>
        </p:txBody>
      </p:sp>
      <p:sp>
        <p:nvSpPr>
          <p:cNvPr id="4" name="Slide Number Placeholder 3">
            <a:extLst>
              <a:ext uri="{FF2B5EF4-FFF2-40B4-BE49-F238E27FC236}">
                <a16:creationId xmlns:a16="http://schemas.microsoft.com/office/drawing/2014/main" id="{90021358-781C-7B49-B12C-8F9399CAE9BE}"/>
              </a:ext>
            </a:extLst>
          </p:cNvPr>
          <p:cNvSpPr>
            <a:spLocks noGrp="1"/>
          </p:cNvSpPr>
          <p:nvPr>
            <p:ph type="sldNum" sz="quarter" idx="12"/>
          </p:nvPr>
        </p:nvSpPr>
        <p:spPr/>
        <p:txBody>
          <a:bodyPr/>
          <a:lstStyle/>
          <a:p>
            <a:fld id="{9DA039C4-C5F2-1743-BB7A-5D831266C61E}" type="slidenum">
              <a:rPr lang="en-US" smtClean="0"/>
              <a:t>44</a:t>
            </a:fld>
            <a:endParaRPr lang="en-US"/>
          </a:p>
        </p:txBody>
      </p:sp>
      <p:pic>
        <p:nvPicPr>
          <p:cNvPr id="6" name="Picture 5" descr="Diagram&#10;&#10;Description automatically generated">
            <a:extLst>
              <a:ext uri="{FF2B5EF4-FFF2-40B4-BE49-F238E27FC236}">
                <a16:creationId xmlns:a16="http://schemas.microsoft.com/office/drawing/2014/main" id="{7DCFFF06-7386-C341-AEB0-DCFB785C33E7}"/>
              </a:ext>
            </a:extLst>
          </p:cNvPr>
          <p:cNvPicPr>
            <a:picLocks noChangeAspect="1"/>
          </p:cNvPicPr>
          <p:nvPr/>
        </p:nvPicPr>
        <p:blipFill>
          <a:blip r:embed="rId2"/>
          <a:stretch>
            <a:fillRect/>
          </a:stretch>
        </p:blipFill>
        <p:spPr>
          <a:xfrm>
            <a:off x="0" y="1802876"/>
            <a:ext cx="9144000" cy="3252247"/>
          </a:xfrm>
          <a:prstGeom prst="rect">
            <a:avLst/>
          </a:prstGeom>
        </p:spPr>
      </p:pic>
      <p:cxnSp>
        <p:nvCxnSpPr>
          <p:cNvPr id="3" name="Straight Connector 2">
            <a:extLst>
              <a:ext uri="{FF2B5EF4-FFF2-40B4-BE49-F238E27FC236}">
                <a16:creationId xmlns:a16="http://schemas.microsoft.com/office/drawing/2014/main" id="{57826F6F-109A-0468-D5EA-1A5ACB485B5E}"/>
              </a:ext>
            </a:extLst>
          </p:cNvPr>
          <p:cNvCxnSpPr>
            <a:cxnSpLocks/>
          </p:cNvCxnSpPr>
          <p:nvPr/>
        </p:nvCxnSpPr>
        <p:spPr>
          <a:xfrm>
            <a:off x="5259969" y="2339009"/>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39E104-0CE9-8100-6CEF-23F94AD05348}"/>
              </a:ext>
            </a:extLst>
          </p:cNvPr>
          <p:cNvCxnSpPr>
            <a:cxnSpLocks/>
          </p:cNvCxnSpPr>
          <p:nvPr/>
        </p:nvCxnSpPr>
        <p:spPr>
          <a:xfrm>
            <a:off x="5259969" y="3491948"/>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68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BBBE-1AF0-BD4A-B82F-C09770BA089F}"/>
              </a:ext>
            </a:extLst>
          </p:cNvPr>
          <p:cNvSpPr>
            <a:spLocks noGrp="1"/>
          </p:cNvSpPr>
          <p:nvPr>
            <p:ph type="title"/>
          </p:nvPr>
        </p:nvSpPr>
        <p:spPr>
          <a:xfrm>
            <a:off x="457200" y="274638"/>
            <a:ext cx="8229600" cy="677589"/>
          </a:xfrm>
        </p:spPr>
        <p:txBody>
          <a:bodyPr>
            <a:normAutofit/>
          </a:bodyPr>
          <a:lstStyle/>
          <a:p>
            <a:r>
              <a:rPr lang="en-US" sz="3200" dirty="0" err="1"/>
              <a:t>Canu</a:t>
            </a:r>
            <a:r>
              <a:rPr lang="en-US" sz="3200" dirty="0"/>
              <a:t> - assembly (consensus and contigs)</a:t>
            </a:r>
          </a:p>
        </p:txBody>
      </p:sp>
      <p:sp>
        <p:nvSpPr>
          <p:cNvPr id="4" name="Slide Number Placeholder 3">
            <a:extLst>
              <a:ext uri="{FF2B5EF4-FFF2-40B4-BE49-F238E27FC236}">
                <a16:creationId xmlns:a16="http://schemas.microsoft.com/office/drawing/2014/main" id="{781DE177-A110-8D49-97B2-9FBC48CCBA20}"/>
              </a:ext>
            </a:extLst>
          </p:cNvPr>
          <p:cNvSpPr>
            <a:spLocks noGrp="1"/>
          </p:cNvSpPr>
          <p:nvPr>
            <p:ph type="sldNum" sz="quarter" idx="12"/>
          </p:nvPr>
        </p:nvSpPr>
        <p:spPr/>
        <p:txBody>
          <a:bodyPr/>
          <a:lstStyle/>
          <a:p>
            <a:fld id="{9DA039C4-C5F2-1743-BB7A-5D831266C61E}" type="slidenum">
              <a:rPr lang="en-US" smtClean="0"/>
              <a:t>45</a:t>
            </a:fld>
            <a:endParaRPr lang="en-US"/>
          </a:p>
        </p:txBody>
      </p:sp>
      <p:pic>
        <p:nvPicPr>
          <p:cNvPr id="6" name="Picture 5" descr="Diagram&#10;&#10;Description automatically generated">
            <a:extLst>
              <a:ext uri="{FF2B5EF4-FFF2-40B4-BE49-F238E27FC236}">
                <a16:creationId xmlns:a16="http://schemas.microsoft.com/office/drawing/2014/main" id="{072AFCDE-7163-2A49-9AB1-5501DA54C935}"/>
              </a:ext>
            </a:extLst>
          </p:cNvPr>
          <p:cNvPicPr>
            <a:picLocks noChangeAspect="1"/>
          </p:cNvPicPr>
          <p:nvPr/>
        </p:nvPicPr>
        <p:blipFill>
          <a:blip r:embed="rId2"/>
          <a:stretch>
            <a:fillRect/>
          </a:stretch>
        </p:blipFill>
        <p:spPr>
          <a:xfrm>
            <a:off x="0" y="992408"/>
            <a:ext cx="9144000" cy="5403273"/>
          </a:xfrm>
          <a:prstGeom prst="rect">
            <a:avLst/>
          </a:prstGeom>
        </p:spPr>
      </p:pic>
      <p:cxnSp>
        <p:nvCxnSpPr>
          <p:cNvPr id="3" name="Straight Connector 2">
            <a:extLst>
              <a:ext uri="{FF2B5EF4-FFF2-40B4-BE49-F238E27FC236}">
                <a16:creationId xmlns:a16="http://schemas.microsoft.com/office/drawing/2014/main" id="{327545D8-3F4D-AD53-342A-53FD71230ED5}"/>
              </a:ext>
            </a:extLst>
          </p:cNvPr>
          <p:cNvCxnSpPr>
            <a:cxnSpLocks/>
          </p:cNvCxnSpPr>
          <p:nvPr/>
        </p:nvCxnSpPr>
        <p:spPr>
          <a:xfrm>
            <a:off x="7944678" y="6294783"/>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1D5B6FF-2838-E961-FB57-4C949E2C8575}"/>
              </a:ext>
            </a:extLst>
          </p:cNvPr>
          <p:cNvCxnSpPr>
            <a:cxnSpLocks/>
          </p:cNvCxnSpPr>
          <p:nvPr/>
        </p:nvCxnSpPr>
        <p:spPr>
          <a:xfrm>
            <a:off x="7944678" y="5592417"/>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CE8FD2E-6FA5-E48D-176B-C0143067767B}"/>
              </a:ext>
            </a:extLst>
          </p:cNvPr>
          <p:cNvCxnSpPr>
            <a:cxnSpLocks/>
          </p:cNvCxnSpPr>
          <p:nvPr/>
        </p:nvCxnSpPr>
        <p:spPr>
          <a:xfrm>
            <a:off x="7944678" y="4890053"/>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F5D6C68-AC98-4C8D-E30D-14CBD0CD7F6F}"/>
              </a:ext>
            </a:extLst>
          </p:cNvPr>
          <p:cNvCxnSpPr>
            <a:cxnSpLocks/>
          </p:cNvCxnSpPr>
          <p:nvPr/>
        </p:nvCxnSpPr>
        <p:spPr>
          <a:xfrm>
            <a:off x="5062330" y="5280992"/>
            <a:ext cx="170953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107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F32F-2975-5449-AE2B-FC614BA11998}"/>
              </a:ext>
            </a:extLst>
          </p:cNvPr>
          <p:cNvSpPr>
            <a:spLocks noGrp="1"/>
          </p:cNvSpPr>
          <p:nvPr>
            <p:ph type="title"/>
          </p:nvPr>
        </p:nvSpPr>
        <p:spPr/>
        <p:txBody>
          <a:bodyPr>
            <a:normAutofit/>
          </a:bodyPr>
          <a:lstStyle/>
          <a:p>
            <a:r>
              <a:rPr lang="en-US" sz="3200" dirty="0"/>
              <a:t>Contig polishing</a:t>
            </a:r>
          </a:p>
        </p:txBody>
      </p:sp>
      <p:sp>
        <p:nvSpPr>
          <p:cNvPr id="4" name="Slide Number Placeholder 3">
            <a:extLst>
              <a:ext uri="{FF2B5EF4-FFF2-40B4-BE49-F238E27FC236}">
                <a16:creationId xmlns:a16="http://schemas.microsoft.com/office/drawing/2014/main" id="{2F418F0E-B9FA-3F4C-A0AB-3DB957138C45}"/>
              </a:ext>
            </a:extLst>
          </p:cNvPr>
          <p:cNvSpPr>
            <a:spLocks noGrp="1"/>
          </p:cNvSpPr>
          <p:nvPr>
            <p:ph type="sldNum" sz="quarter" idx="12"/>
          </p:nvPr>
        </p:nvSpPr>
        <p:spPr/>
        <p:txBody>
          <a:bodyPr/>
          <a:lstStyle/>
          <a:p>
            <a:fld id="{9DA039C4-C5F2-1743-BB7A-5D831266C61E}" type="slidenum">
              <a:rPr lang="en-US" smtClean="0"/>
              <a:t>46</a:t>
            </a:fld>
            <a:endParaRPr lang="en-US"/>
          </a:p>
        </p:txBody>
      </p:sp>
      <p:graphicFrame>
        <p:nvGraphicFramePr>
          <p:cNvPr id="7" name="Table 6">
            <a:extLst>
              <a:ext uri="{FF2B5EF4-FFF2-40B4-BE49-F238E27FC236}">
                <a16:creationId xmlns:a16="http://schemas.microsoft.com/office/drawing/2014/main" id="{91FD3502-5B75-3545-A0AE-D63C4806BF99}"/>
              </a:ext>
            </a:extLst>
          </p:cNvPr>
          <p:cNvGraphicFramePr>
            <a:graphicFrameLocks noGrp="1"/>
          </p:cNvGraphicFramePr>
          <p:nvPr>
            <p:extLst>
              <p:ext uri="{D42A27DB-BD31-4B8C-83A1-F6EECF244321}">
                <p14:modId xmlns:p14="http://schemas.microsoft.com/office/powerpoint/2010/main" val="1497749192"/>
              </p:ext>
            </p:extLst>
          </p:nvPr>
        </p:nvGraphicFramePr>
        <p:xfrm>
          <a:off x="276102" y="1538679"/>
          <a:ext cx="8591795" cy="2851275"/>
        </p:xfrm>
        <a:graphic>
          <a:graphicData uri="http://schemas.openxmlformats.org/drawingml/2006/table">
            <a:tbl>
              <a:tblPr/>
              <a:tblGrid>
                <a:gridCol w="1916589">
                  <a:extLst>
                    <a:ext uri="{9D8B030D-6E8A-4147-A177-3AD203B41FA5}">
                      <a16:colId xmlns:a16="http://schemas.microsoft.com/office/drawing/2014/main" val="2185940590"/>
                    </a:ext>
                  </a:extLst>
                </a:gridCol>
                <a:gridCol w="6675206">
                  <a:extLst>
                    <a:ext uri="{9D8B030D-6E8A-4147-A177-3AD203B41FA5}">
                      <a16:colId xmlns:a16="http://schemas.microsoft.com/office/drawing/2014/main" val="2514237408"/>
                    </a:ext>
                  </a:extLst>
                </a:gridCol>
              </a:tblGrid>
              <a:tr h="502364">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Software</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Description</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4449298"/>
                  </a:ext>
                </a:extLst>
              </a:tr>
              <a:tr h="1181214">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Arrow</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with </a:t>
                      </a:r>
                      <a:r>
                        <a:rPr lang="en-US" sz="2800" b="0" i="0" u="none" strike="noStrike" dirty="0">
                          <a:solidFill>
                            <a:srgbClr val="FF0000"/>
                          </a:solidFill>
                          <a:effectLst/>
                          <a:latin typeface="Calibri Light" panose="020F0302020204030204" pitchFamily="34" charset="0"/>
                          <a:cs typeface="Calibri Light" panose="020F0302020204030204" pitchFamily="34" charset="0"/>
                        </a:rPr>
                        <a:t>PacBio</a:t>
                      </a:r>
                      <a:r>
                        <a:rPr lang="en-US" sz="2800" b="0" i="0" u="none" strike="noStrike" dirty="0">
                          <a:solidFill>
                            <a:srgbClr val="333333"/>
                          </a:solidFill>
                          <a:effectLst/>
                          <a:latin typeface="Calibri Light" panose="020F0302020204030204" pitchFamily="34" charset="0"/>
                          <a:cs typeface="Calibri Light" panose="020F0302020204030204" pitchFamily="34" charset="0"/>
                        </a:rPr>
                        <a:t> long-read alignments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0611876"/>
                  </a:ext>
                </a:extLst>
              </a:tr>
              <a:tr h="1167697">
                <a:tc>
                  <a:txBody>
                    <a:bodyPr/>
                    <a:lstStyle/>
                    <a:p>
                      <a:pPr algn="l" fontAlgn="b"/>
                      <a:r>
                        <a:rPr lang="en-US" sz="2800" b="0" i="0" u="none" strike="noStrike" dirty="0" err="1">
                          <a:solidFill>
                            <a:srgbClr val="333333"/>
                          </a:solidFill>
                          <a:effectLst/>
                          <a:latin typeface="Calibri Light" panose="020F0302020204030204" pitchFamily="34" charset="0"/>
                          <a:cs typeface="Calibri Light" panose="020F0302020204030204" pitchFamily="34" charset="0"/>
                        </a:rPr>
                        <a:t>Nanopolish</a:t>
                      </a:r>
                      <a:endParaRPr lang="en-US" sz="2800" b="0" i="0" u="none" strike="noStrike" dirty="0">
                        <a:solidFill>
                          <a:srgbClr val="333333"/>
                        </a:solidFill>
                        <a:effectLst/>
                        <a:latin typeface="Calibri Light" panose="020F0302020204030204" pitchFamily="34" charset="0"/>
                        <a:cs typeface="Calibri Light" panose="020F0302020204030204" pitchFamily="34" charset="0"/>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voltage (raw) </a:t>
                      </a:r>
                      <a:r>
                        <a:rPr lang="en-US" sz="2800" b="0" i="0" u="none" strike="noStrike" dirty="0">
                          <a:solidFill>
                            <a:srgbClr val="FF0000"/>
                          </a:solidFill>
                          <a:effectLst/>
                          <a:latin typeface="Calibri Light" panose="020F0302020204030204" pitchFamily="34" charset="0"/>
                          <a:cs typeface="Calibri Light" panose="020F0302020204030204" pitchFamily="34" charset="0"/>
                        </a:rPr>
                        <a:t>Nanopore</a:t>
                      </a:r>
                      <a:r>
                        <a:rPr lang="en-US" sz="2800" b="0" i="0" u="none" strike="noStrike" dirty="0">
                          <a:solidFill>
                            <a:srgbClr val="333333"/>
                          </a:solidFill>
                          <a:effectLst/>
                          <a:latin typeface="Calibri Light" panose="020F0302020204030204" pitchFamily="34" charset="0"/>
                          <a:cs typeface="Calibri Light" panose="020F0302020204030204" pitchFamily="34" charset="0"/>
                        </a:rPr>
                        <a:t>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01454"/>
                  </a:ext>
                </a:extLst>
              </a:tr>
            </a:tbl>
          </a:graphicData>
        </a:graphic>
      </p:graphicFrame>
      <p:graphicFrame>
        <p:nvGraphicFramePr>
          <p:cNvPr id="8" name="Table 7">
            <a:extLst>
              <a:ext uri="{FF2B5EF4-FFF2-40B4-BE49-F238E27FC236}">
                <a16:creationId xmlns:a16="http://schemas.microsoft.com/office/drawing/2014/main" id="{EE63438E-38C1-B042-BB04-A7C22142721A}"/>
              </a:ext>
            </a:extLst>
          </p:cNvPr>
          <p:cNvGraphicFramePr>
            <a:graphicFrameLocks noGrp="1"/>
          </p:cNvGraphicFramePr>
          <p:nvPr>
            <p:extLst>
              <p:ext uri="{D42A27DB-BD31-4B8C-83A1-F6EECF244321}">
                <p14:modId xmlns:p14="http://schemas.microsoft.com/office/powerpoint/2010/main" val="1813029620"/>
              </p:ext>
            </p:extLst>
          </p:nvPr>
        </p:nvGraphicFramePr>
        <p:xfrm>
          <a:off x="276101" y="5014417"/>
          <a:ext cx="8591795" cy="609807"/>
        </p:xfrm>
        <a:graphic>
          <a:graphicData uri="http://schemas.openxmlformats.org/drawingml/2006/table">
            <a:tbl>
              <a:tblPr/>
              <a:tblGrid>
                <a:gridCol w="1916589">
                  <a:extLst>
                    <a:ext uri="{9D8B030D-6E8A-4147-A177-3AD203B41FA5}">
                      <a16:colId xmlns:a16="http://schemas.microsoft.com/office/drawing/2014/main" val="345666448"/>
                    </a:ext>
                  </a:extLst>
                </a:gridCol>
                <a:gridCol w="6675206">
                  <a:extLst>
                    <a:ext uri="{9D8B030D-6E8A-4147-A177-3AD203B41FA5}">
                      <a16:colId xmlns:a16="http://schemas.microsoft.com/office/drawing/2014/main" val="2862623483"/>
                    </a:ext>
                  </a:extLst>
                </a:gridCol>
              </a:tblGrid>
              <a:tr h="609807">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Pilon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Illumina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981921"/>
                  </a:ext>
                </a:extLst>
              </a:tr>
            </a:tbl>
          </a:graphicData>
        </a:graphic>
      </p:graphicFrame>
    </p:spTree>
    <p:extLst>
      <p:ext uri="{BB962C8B-B14F-4D97-AF65-F5344CB8AC3E}">
        <p14:creationId xmlns:p14="http://schemas.microsoft.com/office/powerpoint/2010/main" val="2027127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CD3BAF-8612-1E92-D532-8621F40C4516}"/>
              </a:ext>
            </a:extLst>
          </p:cNvPr>
          <p:cNvSpPr>
            <a:spLocks noGrp="1"/>
          </p:cNvSpPr>
          <p:nvPr>
            <p:ph type="sldNum" sz="quarter" idx="12"/>
          </p:nvPr>
        </p:nvSpPr>
        <p:spPr/>
        <p:txBody>
          <a:bodyPr/>
          <a:lstStyle/>
          <a:p>
            <a:fld id="{9DA039C4-C5F2-1743-BB7A-5D831266C61E}" type="slidenum">
              <a:rPr lang="en-US" smtClean="0"/>
              <a:t>47</a:t>
            </a:fld>
            <a:endParaRPr lang="en-US"/>
          </a:p>
        </p:txBody>
      </p:sp>
      <p:pic>
        <p:nvPicPr>
          <p:cNvPr id="1026" name="Picture 2">
            <a:extLst>
              <a:ext uri="{FF2B5EF4-FFF2-40B4-BE49-F238E27FC236}">
                <a16:creationId xmlns:a16="http://schemas.microsoft.com/office/drawing/2014/main" id="{BC499CC1-F442-06E0-EB0F-2C252B9B7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 y="381000"/>
            <a:ext cx="7890933" cy="591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602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8A88-CDB8-C64B-94F8-0C852DD574C2}"/>
              </a:ext>
            </a:extLst>
          </p:cNvPr>
          <p:cNvSpPr>
            <a:spLocks noGrp="1"/>
          </p:cNvSpPr>
          <p:nvPr>
            <p:ph type="title"/>
          </p:nvPr>
        </p:nvSpPr>
        <p:spPr/>
        <p:txBody>
          <a:bodyPr>
            <a:normAutofit/>
          </a:bodyPr>
          <a:lstStyle/>
          <a:p>
            <a:r>
              <a:rPr lang="en-US" sz="3200" dirty="0"/>
              <a:t>Assembly meets long HiFi PacBio reads</a:t>
            </a:r>
          </a:p>
        </p:txBody>
      </p:sp>
      <p:sp>
        <p:nvSpPr>
          <p:cNvPr id="4" name="Slide Number Placeholder 3">
            <a:extLst>
              <a:ext uri="{FF2B5EF4-FFF2-40B4-BE49-F238E27FC236}">
                <a16:creationId xmlns:a16="http://schemas.microsoft.com/office/drawing/2014/main" id="{CA73ABBE-5C63-E546-A251-3B67262BF9A5}"/>
              </a:ext>
            </a:extLst>
          </p:cNvPr>
          <p:cNvSpPr>
            <a:spLocks noGrp="1"/>
          </p:cNvSpPr>
          <p:nvPr>
            <p:ph type="sldNum" sz="quarter" idx="12"/>
          </p:nvPr>
        </p:nvSpPr>
        <p:spPr/>
        <p:txBody>
          <a:bodyPr/>
          <a:lstStyle/>
          <a:p>
            <a:fld id="{9DA039C4-C5F2-1743-BB7A-5D831266C61E}" type="slidenum">
              <a:rPr lang="en-US" smtClean="0"/>
              <a:t>48</a:t>
            </a:fld>
            <a:endParaRPr lang="en-US"/>
          </a:p>
        </p:txBody>
      </p:sp>
      <p:sp>
        <p:nvSpPr>
          <p:cNvPr id="7" name="TextBox 6">
            <a:extLst>
              <a:ext uri="{FF2B5EF4-FFF2-40B4-BE49-F238E27FC236}">
                <a16:creationId xmlns:a16="http://schemas.microsoft.com/office/drawing/2014/main" id="{482E9617-4795-CD4F-AE0D-1D90E2A4FEC3}"/>
              </a:ext>
            </a:extLst>
          </p:cNvPr>
          <p:cNvSpPr txBox="1"/>
          <p:nvPr/>
        </p:nvSpPr>
        <p:spPr>
          <a:xfrm>
            <a:off x="4653854" y="1572137"/>
            <a:ext cx="3445174" cy="523220"/>
          </a:xfrm>
          <a:prstGeom prst="rect">
            <a:avLst/>
          </a:prstGeom>
          <a:noFill/>
        </p:spPr>
        <p:txBody>
          <a:bodyPr wrap="none" rtlCol="0">
            <a:spAutoFit/>
          </a:bodyPr>
          <a:lstStyle/>
          <a:p>
            <a:r>
              <a:rPr lang="en-US" sz="2800" dirty="0"/>
              <a:t>Assembly with </a:t>
            </a:r>
            <a:r>
              <a:rPr lang="en-US" sz="2800" dirty="0" err="1"/>
              <a:t>hifiasm</a:t>
            </a:r>
            <a:endParaRPr lang="en-US" sz="2800" dirty="0"/>
          </a:p>
        </p:txBody>
      </p:sp>
      <p:sp>
        <p:nvSpPr>
          <p:cNvPr id="8" name="TextBox 7">
            <a:extLst>
              <a:ext uri="{FF2B5EF4-FFF2-40B4-BE49-F238E27FC236}">
                <a16:creationId xmlns:a16="http://schemas.microsoft.com/office/drawing/2014/main" id="{78E87A53-8B16-0945-A557-843612C18D99}"/>
              </a:ext>
            </a:extLst>
          </p:cNvPr>
          <p:cNvSpPr txBox="1"/>
          <p:nvPr/>
        </p:nvSpPr>
        <p:spPr>
          <a:xfrm>
            <a:off x="4569293" y="5739833"/>
            <a:ext cx="3792961" cy="369332"/>
          </a:xfrm>
          <a:prstGeom prst="rect">
            <a:avLst/>
          </a:prstGeom>
          <a:noFill/>
        </p:spPr>
        <p:txBody>
          <a:bodyPr wrap="none" rtlCol="0">
            <a:spAutoFit/>
          </a:bodyPr>
          <a:lstStyle/>
          <a:p>
            <a:r>
              <a:rPr lang="en-US" dirty="0"/>
              <a:t>https://</a:t>
            </a:r>
            <a:r>
              <a:rPr lang="en-US" dirty="0" err="1"/>
              <a:t>github.com</a:t>
            </a:r>
            <a:r>
              <a:rPr lang="en-US" dirty="0"/>
              <a:t>/chhylp123/</a:t>
            </a:r>
            <a:r>
              <a:rPr lang="en-US" dirty="0" err="1"/>
              <a:t>hifiasm</a:t>
            </a:r>
            <a:endParaRPr lang="en-US" dirty="0"/>
          </a:p>
        </p:txBody>
      </p:sp>
      <p:graphicFrame>
        <p:nvGraphicFramePr>
          <p:cNvPr id="3" name="Table 2">
            <a:extLst>
              <a:ext uri="{FF2B5EF4-FFF2-40B4-BE49-F238E27FC236}">
                <a16:creationId xmlns:a16="http://schemas.microsoft.com/office/drawing/2014/main" id="{8007217E-0131-464E-B4BE-6AD5B6FDBC76}"/>
              </a:ext>
            </a:extLst>
          </p:cNvPr>
          <p:cNvGraphicFramePr>
            <a:graphicFrameLocks noGrp="1"/>
          </p:cNvGraphicFramePr>
          <p:nvPr>
            <p:extLst>
              <p:ext uri="{D42A27DB-BD31-4B8C-83A1-F6EECF244321}">
                <p14:modId xmlns:p14="http://schemas.microsoft.com/office/powerpoint/2010/main" val="1598585762"/>
              </p:ext>
            </p:extLst>
          </p:nvPr>
        </p:nvGraphicFramePr>
        <p:xfrm>
          <a:off x="4653854" y="2228936"/>
          <a:ext cx="3708400" cy="3344545"/>
        </p:xfrm>
        <a:graphic>
          <a:graphicData uri="http://schemas.openxmlformats.org/drawingml/2006/table">
            <a:tbl>
              <a:tblPr firstRow="1" firstCol="1" bandRow="1">
                <a:tableStyleId>{5C22544A-7EE6-4342-B048-85BDC9FD1C3A}</a:tableStyleId>
              </a:tblPr>
              <a:tblGrid>
                <a:gridCol w="1129805">
                  <a:extLst>
                    <a:ext uri="{9D8B030D-6E8A-4147-A177-3AD203B41FA5}">
                      <a16:colId xmlns:a16="http://schemas.microsoft.com/office/drawing/2014/main" val="825083160"/>
                    </a:ext>
                  </a:extLst>
                </a:gridCol>
                <a:gridCol w="1194295">
                  <a:extLst>
                    <a:ext uri="{9D8B030D-6E8A-4147-A177-3AD203B41FA5}">
                      <a16:colId xmlns:a16="http://schemas.microsoft.com/office/drawing/2014/main" val="2162541788"/>
                    </a:ext>
                  </a:extLst>
                </a:gridCol>
                <a:gridCol w="1384300">
                  <a:extLst>
                    <a:ext uri="{9D8B030D-6E8A-4147-A177-3AD203B41FA5}">
                      <a16:colId xmlns:a16="http://schemas.microsoft.com/office/drawing/2014/main" val="2662076972"/>
                    </a:ext>
                  </a:extLst>
                </a:gridCol>
              </a:tblGrid>
              <a:tr h="7366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Dataset</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2"/>
                        </a:rPr>
                        <a:t>Maize (B73)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3"/>
                        </a:rPr>
                        <a:t>Human (CHM13)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extLst>
                  <a:ext uri="{0D108BD9-81ED-4DB2-BD59-A6C34878D82A}">
                    <a16:rowId xmlns:a16="http://schemas.microsoft.com/office/drawing/2014/main" val="945202321"/>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Size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2.2Gb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3.1Gb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4007121174"/>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Coverage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2979646197"/>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CPU time</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203.2h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310.7h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1279855146"/>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RAM</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68G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114G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897612480"/>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N50</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36.7Mb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88.9Mb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201251770"/>
                  </a:ext>
                </a:extLst>
              </a:tr>
            </a:tbl>
          </a:graphicData>
        </a:graphic>
      </p:graphicFrame>
      <p:sp>
        <p:nvSpPr>
          <p:cNvPr id="9" name="Rectangle 2">
            <a:extLst>
              <a:ext uri="{FF2B5EF4-FFF2-40B4-BE49-F238E27FC236}">
                <a16:creationId xmlns:a16="http://schemas.microsoft.com/office/drawing/2014/main" id="{361CD2A4-88F4-B54A-9854-11870EFFC955}"/>
              </a:ext>
            </a:extLst>
          </p:cNvPr>
          <p:cNvSpPr>
            <a:spLocks noChangeArrowheads="1"/>
          </p:cNvSpPr>
          <p:nvPr/>
        </p:nvSpPr>
        <p:spPr bwMode="auto">
          <a:xfrm>
            <a:off x="3757606" y="6443662"/>
            <a:ext cx="22129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Scientific Data, 2020, 7:399</a:t>
            </a:r>
          </a:p>
        </p:txBody>
      </p:sp>
      <p:pic>
        <p:nvPicPr>
          <p:cNvPr id="10" name="Picture 4" descr="Diagram&#10;&#10;Description automatically generated">
            <a:extLst>
              <a:ext uri="{FF2B5EF4-FFF2-40B4-BE49-F238E27FC236}">
                <a16:creationId xmlns:a16="http://schemas.microsoft.com/office/drawing/2014/main" id="{D39E8A09-D187-0442-AE9C-CCE901F34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81" y="928543"/>
            <a:ext cx="3445174" cy="58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2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1011-A315-AC41-A12A-A555BAEECB1C}"/>
              </a:ext>
            </a:extLst>
          </p:cNvPr>
          <p:cNvSpPr>
            <a:spLocks noGrp="1"/>
          </p:cNvSpPr>
          <p:nvPr>
            <p:ph type="title"/>
          </p:nvPr>
        </p:nvSpPr>
        <p:spPr>
          <a:xfrm>
            <a:off x="384314" y="69660"/>
            <a:ext cx="8229600" cy="1043523"/>
          </a:xfrm>
        </p:spPr>
        <p:txBody>
          <a:bodyPr>
            <a:noAutofit/>
          </a:bodyPr>
          <a:lstStyle/>
          <a:p>
            <a:r>
              <a:rPr lang="en-US" sz="3200" dirty="0"/>
              <a:t>Haplotype-resolved </a:t>
            </a:r>
            <a:r>
              <a:rPr lang="en-US" sz="3200" i="1" dirty="0"/>
              <a:t>de novo </a:t>
            </a:r>
            <a:r>
              <a:rPr lang="en-US" sz="3200" dirty="0"/>
              <a:t>assembly</a:t>
            </a:r>
            <a:br>
              <a:rPr lang="en-US" sz="3200" dirty="0"/>
            </a:br>
            <a:r>
              <a:rPr lang="en-US" sz="3200" dirty="0"/>
              <a:t>(Phased assembly using </a:t>
            </a:r>
            <a:r>
              <a:rPr lang="en-US" sz="3200" dirty="0" err="1"/>
              <a:t>hifiasm</a:t>
            </a:r>
            <a:r>
              <a:rPr lang="en-US" sz="3200" dirty="0"/>
              <a:t>)</a:t>
            </a:r>
          </a:p>
        </p:txBody>
      </p:sp>
      <p:sp>
        <p:nvSpPr>
          <p:cNvPr id="4" name="Slide Number Placeholder 3">
            <a:extLst>
              <a:ext uri="{FF2B5EF4-FFF2-40B4-BE49-F238E27FC236}">
                <a16:creationId xmlns:a16="http://schemas.microsoft.com/office/drawing/2014/main" id="{C36A830C-A09B-4147-A989-CD5D1085BC6D}"/>
              </a:ext>
            </a:extLst>
          </p:cNvPr>
          <p:cNvSpPr>
            <a:spLocks noGrp="1"/>
          </p:cNvSpPr>
          <p:nvPr>
            <p:ph type="sldNum" sz="quarter" idx="12"/>
          </p:nvPr>
        </p:nvSpPr>
        <p:spPr/>
        <p:txBody>
          <a:bodyPr/>
          <a:lstStyle/>
          <a:p>
            <a:fld id="{9DA039C4-C5F2-1743-BB7A-5D831266C61E}" type="slidenum">
              <a:rPr lang="en-US" smtClean="0"/>
              <a:t>49</a:t>
            </a:fld>
            <a:endParaRPr lang="en-US"/>
          </a:p>
        </p:txBody>
      </p:sp>
      <p:pic>
        <p:nvPicPr>
          <p:cNvPr id="8" name="Picture 7" descr="Diagram&#10;&#10;Description automatically generated">
            <a:extLst>
              <a:ext uri="{FF2B5EF4-FFF2-40B4-BE49-F238E27FC236}">
                <a16:creationId xmlns:a16="http://schemas.microsoft.com/office/drawing/2014/main" id="{2D90943A-2A5C-064F-9F49-2309D587CAD2}"/>
              </a:ext>
            </a:extLst>
          </p:cNvPr>
          <p:cNvPicPr>
            <a:picLocks noChangeAspect="1"/>
          </p:cNvPicPr>
          <p:nvPr/>
        </p:nvPicPr>
        <p:blipFill>
          <a:blip r:embed="rId2"/>
          <a:stretch>
            <a:fillRect/>
          </a:stretch>
        </p:blipFill>
        <p:spPr>
          <a:xfrm>
            <a:off x="1812787" y="1185475"/>
            <a:ext cx="5780709" cy="5241830"/>
          </a:xfrm>
          <a:prstGeom prst="rect">
            <a:avLst/>
          </a:prstGeom>
        </p:spPr>
      </p:pic>
      <p:sp>
        <p:nvSpPr>
          <p:cNvPr id="9" name="TextBox 8">
            <a:extLst>
              <a:ext uri="{FF2B5EF4-FFF2-40B4-BE49-F238E27FC236}">
                <a16:creationId xmlns:a16="http://schemas.microsoft.com/office/drawing/2014/main" id="{18D94F25-2ED1-B846-963D-987F5718AF4B}"/>
              </a:ext>
            </a:extLst>
          </p:cNvPr>
          <p:cNvSpPr txBox="1"/>
          <p:nvPr/>
        </p:nvSpPr>
        <p:spPr>
          <a:xfrm>
            <a:off x="384314" y="6414053"/>
            <a:ext cx="4885120" cy="369332"/>
          </a:xfrm>
          <a:prstGeom prst="rect">
            <a:avLst/>
          </a:prstGeom>
          <a:noFill/>
        </p:spPr>
        <p:txBody>
          <a:bodyPr wrap="none" rtlCol="0">
            <a:spAutoFit/>
          </a:bodyPr>
          <a:lstStyle/>
          <a:p>
            <a:r>
              <a:rPr lang="en-US" dirty="0"/>
              <a:t>Cheng et al., Nature Methods, 18, 170–175 (2021)</a:t>
            </a:r>
          </a:p>
        </p:txBody>
      </p:sp>
    </p:spTree>
    <p:extLst>
      <p:ext uri="{BB962C8B-B14F-4D97-AF65-F5344CB8AC3E}">
        <p14:creationId xmlns:p14="http://schemas.microsoft.com/office/powerpoint/2010/main" val="3966381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155" y="121221"/>
            <a:ext cx="8229600" cy="603254"/>
          </a:xfrm>
        </p:spPr>
        <p:txBody>
          <a:bodyPr/>
          <a:lstStyle/>
          <a:p>
            <a:r>
              <a:rPr lang="en-US" dirty="0"/>
              <a:t>Genome assembly</a:t>
            </a:r>
          </a:p>
        </p:txBody>
      </p:sp>
      <p:grpSp>
        <p:nvGrpSpPr>
          <p:cNvPr id="3" name="Group 2"/>
          <p:cNvGrpSpPr/>
          <p:nvPr/>
        </p:nvGrpSpPr>
        <p:grpSpPr>
          <a:xfrm>
            <a:off x="2646761" y="962516"/>
            <a:ext cx="5562178" cy="1971845"/>
            <a:chOff x="906919" y="4058819"/>
            <a:chExt cx="5562178" cy="1971845"/>
          </a:xfrm>
        </p:grpSpPr>
        <p:cxnSp>
          <p:nvCxnSpPr>
            <p:cNvPr id="4" name="Straight Connector 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7" name="Group 166"/>
          <p:cNvGrpSpPr/>
          <p:nvPr/>
        </p:nvGrpSpPr>
        <p:grpSpPr>
          <a:xfrm>
            <a:off x="2294705" y="1161982"/>
            <a:ext cx="5562178" cy="1971845"/>
            <a:chOff x="906919" y="4058819"/>
            <a:chExt cx="5562178" cy="1971845"/>
          </a:xfrm>
        </p:grpSpPr>
        <p:cxnSp>
          <p:nvCxnSpPr>
            <p:cNvPr id="168" name="Straight Connector 167"/>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31" name="Group 330"/>
          <p:cNvGrpSpPr/>
          <p:nvPr/>
        </p:nvGrpSpPr>
        <p:grpSpPr>
          <a:xfrm>
            <a:off x="2009796" y="1274716"/>
            <a:ext cx="5562178" cy="1971845"/>
            <a:chOff x="1853932" y="3649937"/>
            <a:chExt cx="5562178" cy="1971845"/>
          </a:xfrm>
        </p:grpSpPr>
        <p:cxnSp>
          <p:nvCxnSpPr>
            <p:cNvPr id="332" name="Straight Connector 331"/>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95" name="TextBox 26"/>
          <p:cNvSpPr txBox="1">
            <a:spLocks noChangeArrowheads="1"/>
          </p:cNvSpPr>
          <p:nvPr/>
        </p:nvSpPr>
        <p:spPr bwMode="auto">
          <a:xfrm>
            <a:off x="115999" y="1710963"/>
            <a:ext cx="176202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nvGrpSpPr>
          <p:cNvPr id="499" name="Group 498"/>
          <p:cNvGrpSpPr/>
          <p:nvPr/>
        </p:nvGrpSpPr>
        <p:grpSpPr>
          <a:xfrm>
            <a:off x="2657956" y="5756080"/>
            <a:ext cx="5372561" cy="836686"/>
            <a:chOff x="2657956" y="5875348"/>
            <a:chExt cx="5372561" cy="836686"/>
          </a:xfrm>
        </p:grpSpPr>
        <p:sp>
          <p:nvSpPr>
            <p:cNvPr id="720" name="TextBox 719"/>
            <p:cNvSpPr txBox="1"/>
            <p:nvPr/>
          </p:nvSpPr>
          <p:spPr>
            <a:xfrm>
              <a:off x="2657956" y="6250369"/>
              <a:ext cx="5372561" cy="461665"/>
            </a:xfrm>
            <a:prstGeom prst="rect">
              <a:avLst/>
            </a:prstGeom>
            <a:noFill/>
          </p:spPr>
          <p:txBody>
            <a:bodyPr wrap="none" rtlCol="0">
              <a:spAutoFit/>
            </a:bodyPr>
            <a:lstStyle/>
            <a:p>
              <a:r>
                <a:rPr lang="en-US" sz="2400" dirty="0"/>
                <a:t>complete assembly / </a:t>
              </a:r>
              <a:r>
                <a:rPr lang="en-US" sz="2400" dirty="0" err="1"/>
                <a:t>pseudochomosome</a:t>
              </a:r>
              <a:r>
                <a:rPr lang="en-US" sz="2400" dirty="0"/>
                <a:t> </a:t>
              </a:r>
            </a:p>
          </p:txBody>
        </p:sp>
        <p:sp>
          <p:nvSpPr>
            <p:cNvPr id="721" name="Down Arrow 720"/>
            <p:cNvSpPr/>
            <p:nvPr/>
          </p:nvSpPr>
          <p:spPr>
            <a:xfrm>
              <a:off x="5247588" y="5875348"/>
              <a:ext cx="132927"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8" name="Group 497"/>
          <p:cNvGrpSpPr/>
          <p:nvPr/>
        </p:nvGrpSpPr>
        <p:grpSpPr>
          <a:xfrm>
            <a:off x="121256" y="4937468"/>
            <a:ext cx="7624481" cy="731975"/>
            <a:chOff x="121256" y="5056736"/>
            <a:chExt cx="7624481" cy="731975"/>
          </a:xfrm>
        </p:grpSpPr>
        <p:cxnSp>
          <p:nvCxnSpPr>
            <p:cNvPr id="716" name="Straight Connector 715"/>
            <p:cNvCxnSpPr/>
            <p:nvPr/>
          </p:nvCxnSpPr>
          <p:spPr>
            <a:xfrm>
              <a:off x="2317704" y="5532594"/>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7" name="Straight Connector 716"/>
            <p:cNvCxnSpPr/>
            <p:nvPr/>
          </p:nvCxnSpPr>
          <p:spPr>
            <a:xfrm>
              <a:off x="5715253" y="5532594"/>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8" name="TextBox 717"/>
            <p:cNvSpPr txBox="1"/>
            <p:nvPr/>
          </p:nvSpPr>
          <p:spPr>
            <a:xfrm>
              <a:off x="4874404" y="5329867"/>
              <a:ext cx="897226" cy="369332"/>
            </a:xfrm>
            <a:prstGeom prst="rect">
              <a:avLst/>
            </a:prstGeom>
            <a:noFill/>
          </p:spPr>
          <p:txBody>
            <a:bodyPr wrap="none" rtlCol="0">
              <a:spAutoFit/>
            </a:bodyPr>
            <a:lstStyle/>
            <a:p>
              <a:r>
                <a:rPr lang="en-US" dirty="0"/>
                <a:t>NN..NN</a:t>
              </a:r>
            </a:p>
          </p:txBody>
        </p:sp>
        <p:sp>
          <p:nvSpPr>
            <p:cNvPr id="719" name="TextBox 718"/>
            <p:cNvSpPr txBox="1"/>
            <p:nvPr/>
          </p:nvSpPr>
          <p:spPr>
            <a:xfrm>
              <a:off x="121256" y="5327046"/>
              <a:ext cx="1272080" cy="461665"/>
            </a:xfrm>
            <a:prstGeom prst="rect">
              <a:avLst/>
            </a:prstGeom>
            <a:noFill/>
          </p:spPr>
          <p:txBody>
            <a:bodyPr wrap="none" rtlCol="0">
              <a:spAutoFit/>
            </a:bodyPr>
            <a:lstStyle/>
            <a:p>
              <a:r>
                <a:rPr lang="en-US" sz="2400" dirty="0"/>
                <a:t>scaffolds</a:t>
              </a:r>
            </a:p>
          </p:txBody>
        </p:sp>
        <p:sp>
          <p:nvSpPr>
            <p:cNvPr id="722" name="Down Arrow 721"/>
            <p:cNvSpPr/>
            <p:nvPr/>
          </p:nvSpPr>
          <p:spPr>
            <a:xfrm flipH="1">
              <a:off x="5254188" y="5056736"/>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115999" y="3289737"/>
            <a:ext cx="7756332" cy="1633683"/>
            <a:chOff x="115999" y="3409005"/>
            <a:chExt cx="7756332" cy="1633683"/>
          </a:xfrm>
        </p:grpSpPr>
        <p:cxnSp>
          <p:nvCxnSpPr>
            <p:cNvPr id="496" name="Straight Connector 495"/>
            <p:cNvCxnSpPr/>
            <p:nvPr/>
          </p:nvCxnSpPr>
          <p:spPr>
            <a:xfrm>
              <a:off x="2317704" y="4954032"/>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3156361" y="37044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888708" y="38138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2985446"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p:nvCxnSpPr>
          <p:spPr>
            <a:xfrm>
              <a:off x="2888275" y="38087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p:nvCxnSpPr>
          <p:spPr>
            <a:xfrm>
              <a:off x="3494122" y="3799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3727419" y="36973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238907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2541526" y="45835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2774823" y="44812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2389076"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2317704" y="44832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p:nvCxnSpPr>
          <p:spPr>
            <a:xfrm>
              <a:off x="267684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p:nvCxnSpPr>
          <p:spPr>
            <a:xfrm>
              <a:off x="304335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p:nvCxnSpPr>
          <p:spPr>
            <a:xfrm>
              <a:off x="327665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p:nvPr/>
          </p:nvCxnSpPr>
          <p:spPr>
            <a:xfrm>
              <a:off x="2781076" y="43483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p:cNvCxnSpPr/>
            <p:nvPr/>
          </p:nvCxnSpPr>
          <p:spPr>
            <a:xfrm>
              <a:off x="2437293"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p:cNvCxnSpPr/>
            <p:nvPr/>
          </p:nvCxnSpPr>
          <p:spPr>
            <a:xfrm>
              <a:off x="3384573" y="4701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p:cNvCxnSpPr/>
            <p:nvPr/>
          </p:nvCxnSpPr>
          <p:spPr>
            <a:xfrm>
              <a:off x="2998826" y="457926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p:cNvCxnSpPr/>
            <p:nvPr/>
          </p:nvCxnSpPr>
          <p:spPr>
            <a:xfrm>
              <a:off x="3207847" y="44619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p:cNvCxnSpPr/>
            <p:nvPr/>
          </p:nvCxnSpPr>
          <p:spPr>
            <a:xfrm>
              <a:off x="3322090" y="434587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4" name="Straight Connector 553"/>
            <p:cNvCxnSpPr/>
            <p:nvPr/>
          </p:nvCxnSpPr>
          <p:spPr>
            <a:xfrm>
              <a:off x="3390826" y="456870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p:cNvCxnSpPr/>
            <p:nvPr/>
          </p:nvCxnSpPr>
          <p:spPr>
            <a:xfrm>
              <a:off x="3008351" y="48174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p:cNvCxnSpPr/>
            <p:nvPr/>
          </p:nvCxnSpPr>
          <p:spPr>
            <a:xfrm>
              <a:off x="2622604" y="46951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p:cNvCxnSpPr/>
            <p:nvPr/>
          </p:nvCxnSpPr>
          <p:spPr>
            <a:xfrm>
              <a:off x="3014604" y="46845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p:cNvCxnSpPr/>
            <p:nvPr/>
          </p:nvCxnSpPr>
          <p:spPr>
            <a:xfrm>
              <a:off x="38042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3999309" y="44792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p:nvPr/>
          </p:nvCxnSpPr>
          <p:spPr>
            <a:xfrm>
              <a:off x="4232606" y="43769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a:off x="3804239" y="42546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a:off x="3775487" y="43789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a:off x="3595773"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45011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18614" y="40573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p:cNvCxnSpPr/>
            <p:nvPr/>
          </p:nvCxnSpPr>
          <p:spPr>
            <a:xfrm>
              <a:off x="3323968" y="38978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a:off x="4196239" y="42440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3895076" y="4720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4627423" y="48296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56609" y="44749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609059"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3626990" y="4505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3626990"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32837" y="48155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466134" y="471322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a:off x="4080387" y="45908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a:off x="4472387" y="45802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p:cNvCxnSpPr/>
            <p:nvPr/>
          </p:nvCxnSpPr>
          <p:spPr>
            <a:xfrm>
              <a:off x="4208765" y="39169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p:cNvCxnSpPr/>
            <p:nvPr/>
          </p:nvCxnSpPr>
          <p:spPr>
            <a:xfrm>
              <a:off x="5841847" y="4959368"/>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p:cNvCxnSpPr/>
            <p:nvPr/>
          </p:nvCxnSpPr>
          <p:spPr>
            <a:xfrm>
              <a:off x="6828716" y="3819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8" name="Straight Connector 667"/>
            <p:cNvCxnSpPr/>
            <p:nvPr/>
          </p:nvCxnSpPr>
          <p:spPr>
            <a:xfrm>
              <a:off x="6107062" y="40204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Connector 669"/>
            <p:cNvCxnSpPr/>
            <p:nvPr/>
          </p:nvCxnSpPr>
          <p:spPr>
            <a:xfrm>
              <a:off x="6434130" y="3805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Connector 670"/>
            <p:cNvCxnSpPr/>
            <p:nvPr/>
          </p:nvCxnSpPr>
          <p:spPr>
            <a:xfrm>
              <a:off x="6667427" y="37027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a:off x="5924155" y="43830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a:off x="5983364" y="4246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a:off x="6216661" y="41446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p:cNvCxnSpPr/>
            <p:nvPr/>
          </p:nvCxnSpPr>
          <p:spPr>
            <a:xfrm>
              <a:off x="6324581" y="47069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5" name="Straight Connector 684"/>
            <p:cNvCxnSpPr/>
            <p:nvPr/>
          </p:nvCxnSpPr>
          <p:spPr>
            <a:xfrm>
              <a:off x="5938834" y="45846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6" name="Straight Connector 685"/>
            <p:cNvCxnSpPr/>
            <p:nvPr/>
          </p:nvCxnSpPr>
          <p:spPr>
            <a:xfrm>
              <a:off x="6147855" y="44673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7" name="Straight Connector 686"/>
            <p:cNvCxnSpPr/>
            <p:nvPr/>
          </p:nvCxnSpPr>
          <p:spPr>
            <a:xfrm>
              <a:off x="6262098" y="435121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8" name="Straight Connector 687"/>
            <p:cNvCxnSpPr/>
            <p:nvPr/>
          </p:nvCxnSpPr>
          <p:spPr>
            <a:xfrm>
              <a:off x="6330834" y="45740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p:cNvCxnSpPr/>
            <p:nvPr/>
          </p:nvCxnSpPr>
          <p:spPr>
            <a:xfrm>
              <a:off x="5846071" y="4822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Connector 690"/>
            <p:cNvCxnSpPr/>
            <p:nvPr/>
          </p:nvCxnSpPr>
          <p:spPr>
            <a:xfrm>
              <a:off x="5954612" y="4689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Connector 691"/>
            <p:cNvCxnSpPr/>
            <p:nvPr/>
          </p:nvCxnSpPr>
          <p:spPr>
            <a:xfrm>
              <a:off x="67442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Connector 692"/>
            <p:cNvCxnSpPr/>
            <p:nvPr/>
          </p:nvCxnSpPr>
          <p:spPr>
            <a:xfrm>
              <a:off x="6939317" y="4484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Connector 693"/>
            <p:cNvCxnSpPr/>
            <p:nvPr/>
          </p:nvCxnSpPr>
          <p:spPr>
            <a:xfrm>
              <a:off x="7172614" y="43823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5" name="Straight Connector 694"/>
            <p:cNvCxnSpPr/>
            <p:nvPr/>
          </p:nvCxnSpPr>
          <p:spPr>
            <a:xfrm>
              <a:off x="6744247" y="42599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6" name="Straight Connector 695"/>
            <p:cNvCxnSpPr/>
            <p:nvPr/>
          </p:nvCxnSpPr>
          <p:spPr>
            <a:xfrm>
              <a:off x="6715495" y="438432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7" name="Straight Connector 696"/>
            <p:cNvCxnSpPr/>
            <p:nvPr/>
          </p:nvCxnSpPr>
          <p:spPr>
            <a:xfrm>
              <a:off x="6535781" y="40255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8" name="Straight Connector 697"/>
            <p:cNvCxnSpPr/>
            <p:nvPr/>
          </p:nvCxnSpPr>
          <p:spPr>
            <a:xfrm>
              <a:off x="74411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9" name="Straight Connector 698"/>
            <p:cNvCxnSpPr/>
            <p:nvPr/>
          </p:nvCxnSpPr>
          <p:spPr>
            <a:xfrm>
              <a:off x="7058622" y="40627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0" name="Straight Connector 699"/>
            <p:cNvCxnSpPr/>
            <p:nvPr/>
          </p:nvCxnSpPr>
          <p:spPr>
            <a:xfrm>
              <a:off x="6263976" y="390320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1" name="Straight Connector 700"/>
            <p:cNvCxnSpPr/>
            <p:nvPr/>
          </p:nvCxnSpPr>
          <p:spPr>
            <a:xfrm>
              <a:off x="7136247" y="42493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2" name="Straight Connector 701"/>
            <p:cNvCxnSpPr/>
            <p:nvPr/>
          </p:nvCxnSpPr>
          <p:spPr>
            <a:xfrm>
              <a:off x="6835084" y="4725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p:cNvCxnSpPr/>
            <p:nvPr/>
          </p:nvCxnSpPr>
          <p:spPr>
            <a:xfrm>
              <a:off x="7567431" y="48350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4" name="Straight Connector 703"/>
            <p:cNvCxnSpPr/>
            <p:nvPr/>
          </p:nvCxnSpPr>
          <p:spPr>
            <a:xfrm>
              <a:off x="7396617" y="4480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p:cNvCxnSpPr/>
            <p:nvPr/>
          </p:nvCxnSpPr>
          <p:spPr>
            <a:xfrm>
              <a:off x="7549067" y="43642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p:cNvCxnSpPr/>
            <p:nvPr/>
          </p:nvCxnSpPr>
          <p:spPr>
            <a:xfrm>
              <a:off x="6566998" y="451094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p:cNvCxnSpPr/>
            <p:nvPr/>
          </p:nvCxnSpPr>
          <p:spPr>
            <a:xfrm>
              <a:off x="6566998" y="4829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p:cNvCxnSpPr/>
            <p:nvPr/>
          </p:nvCxnSpPr>
          <p:spPr>
            <a:xfrm>
              <a:off x="7172845" y="48208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p:cNvCxnSpPr/>
            <p:nvPr/>
          </p:nvCxnSpPr>
          <p:spPr>
            <a:xfrm>
              <a:off x="7406142" y="471855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0" name="Straight Connector 709"/>
            <p:cNvCxnSpPr/>
            <p:nvPr/>
          </p:nvCxnSpPr>
          <p:spPr>
            <a:xfrm>
              <a:off x="7020395" y="45961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1" name="Straight Connector 710"/>
            <p:cNvCxnSpPr/>
            <p:nvPr/>
          </p:nvCxnSpPr>
          <p:spPr>
            <a:xfrm>
              <a:off x="7412395" y="45856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2" name="Straight Connector 711"/>
            <p:cNvCxnSpPr/>
            <p:nvPr/>
          </p:nvCxnSpPr>
          <p:spPr>
            <a:xfrm>
              <a:off x="7148773" y="392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3" name="Straight Connector 712"/>
            <p:cNvCxnSpPr/>
            <p:nvPr/>
          </p:nvCxnSpPr>
          <p:spPr>
            <a:xfrm>
              <a:off x="6765644" y="39276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5" name="TextBox 714"/>
            <p:cNvSpPr txBox="1"/>
            <p:nvPr/>
          </p:nvSpPr>
          <p:spPr>
            <a:xfrm>
              <a:off x="115999" y="4581023"/>
              <a:ext cx="1070486" cy="461665"/>
            </a:xfrm>
            <a:prstGeom prst="rect">
              <a:avLst/>
            </a:prstGeom>
            <a:noFill/>
          </p:spPr>
          <p:txBody>
            <a:bodyPr wrap="none" rtlCol="0">
              <a:spAutoFit/>
            </a:bodyPr>
            <a:lstStyle/>
            <a:p>
              <a:r>
                <a:rPr lang="en-US" sz="2400" dirty="0" err="1"/>
                <a:t>contigs</a:t>
              </a:r>
              <a:endParaRPr lang="en-US" sz="2400" dirty="0"/>
            </a:p>
          </p:txBody>
        </p:sp>
        <p:sp>
          <p:nvSpPr>
            <p:cNvPr id="723" name="Down Arrow 722"/>
            <p:cNvSpPr/>
            <p:nvPr/>
          </p:nvSpPr>
          <p:spPr>
            <a:xfrm flipH="1">
              <a:off x="5254188" y="3409005"/>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4" name="TextBox 723"/>
          <p:cNvSpPr txBox="1"/>
          <p:nvPr/>
        </p:nvSpPr>
        <p:spPr>
          <a:xfrm>
            <a:off x="115999" y="3271025"/>
            <a:ext cx="2554674" cy="461665"/>
          </a:xfrm>
          <a:prstGeom prst="rect">
            <a:avLst/>
          </a:prstGeom>
          <a:noFill/>
        </p:spPr>
        <p:txBody>
          <a:bodyPr wrap="none" rtlCol="0">
            <a:spAutoFit/>
          </a:bodyPr>
          <a:lstStyle/>
          <a:p>
            <a:r>
              <a:rPr lang="en-US" sz="2400" dirty="0" err="1"/>
              <a:t>unitigs</a:t>
            </a:r>
            <a:r>
              <a:rPr lang="en-US" sz="2400" dirty="0"/>
              <a:t>, </a:t>
            </a:r>
            <a:r>
              <a:rPr lang="en-US" sz="2400" dirty="0" err="1"/>
              <a:t>superreads</a:t>
            </a:r>
            <a:endParaRPr lang="en-US" sz="2400" dirty="0"/>
          </a:p>
        </p:txBody>
      </p:sp>
      <p:sp>
        <p:nvSpPr>
          <p:cNvPr id="500" name="Slide Number Placeholder 499"/>
          <p:cNvSpPr>
            <a:spLocks noGrp="1"/>
          </p:cNvSpPr>
          <p:nvPr>
            <p:ph type="sldNum" sz="quarter" idx="12"/>
          </p:nvPr>
        </p:nvSpPr>
        <p:spPr/>
        <p:txBody>
          <a:bodyPr/>
          <a:lstStyle/>
          <a:p>
            <a:fld id="{9DA039C4-C5F2-1743-BB7A-5D831266C61E}" type="slidenum">
              <a:rPr lang="en-US" smtClean="0"/>
              <a:t>5</a:t>
            </a:fld>
            <a:endParaRPr lang="en-US"/>
          </a:p>
        </p:txBody>
      </p:sp>
    </p:spTree>
    <p:extLst>
      <p:ext uri="{BB962C8B-B14F-4D97-AF65-F5344CB8AC3E}">
        <p14:creationId xmlns:p14="http://schemas.microsoft.com/office/powerpoint/2010/main" val="16325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Assemblies are hypotheses</a:t>
            </a:r>
          </a:p>
        </p:txBody>
      </p:sp>
      <p:sp>
        <p:nvSpPr>
          <p:cNvPr id="3" name="Content Placeholder 2"/>
          <p:cNvSpPr>
            <a:spLocks noGrp="1"/>
          </p:cNvSpPr>
          <p:nvPr>
            <p:ph idx="1"/>
          </p:nvPr>
        </p:nvSpPr>
        <p:spPr>
          <a:xfrm>
            <a:off x="457200" y="1715076"/>
            <a:ext cx="8229600" cy="2717224"/>
          </a:xfrm>
        </p:spPr>
        <p:txBody>
          <a:bodyPr>
            <a:noAutofit/>
          </a:bodyPr>
          <a:lstStyle/>
          <a:p>
            <a:pPr marL="0" indent="0">
              <a:buNone/>
            </a:pPr>
            <a:r>
              <a:rPr lang="en-US" sz="2800" dirty="0"/>
              <a:t>... there will always be </a:t>
            </a:r>
            <a:r>
              <a:rPr lang="en-US" sz="2800" b="1" i="1" dirty="0"/>
              <a:t>some degree of error </a:t>
            </a:r>
            <a:r>
              <a:rPr lang="en-US" sz="2800" dirty="0"/>
              <a:t>in the characterized genome sequence, both on the level of individual nucleotides and in the ordering of sequence blocks. ..., every genome assembly is the result of a series of assembly heuristics and should accordingly be treated as </a:t>
            </a:r>
            <a:r>
              <a:rPr lang="en-US" sz="2800" b="1" dirty="0"/>
              <a:t>a working hypothesis</a:t>
            </a:r>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50</a:t>
            </a:fld>
            <a:endParaRPr lang="en-US"/>
          </a:p>
        </p:txBody>
      </p:sp>
      <p:sp>
        <p:nvSpPr>
          <p:cNvPr id="5" name="TextBox 4"/>
          <p:cNvSpPr txBox="1"/>
          <p:nvPr/>
        </p:nvSpPr>
        <p:spPr>
          <a:xfrm>
            <a:off x="546100" y="5974318"/>
            <a:ext cx="2597624" cy="246221"/>
          </a:xfrm>
          <a:prstGeom prst="rect">
            <a:avLst/>
          </a:prstGeom>
          <a:noFill/>
        </p:spPr>
        <p:txBody>
          <a:bodyPr wrap="none" rtlCol="0">
            <a:spAutoFit/>
          </a:bodyPr>
          <a:lstStyle/>
          <a:p>
            <a:r>
              <a:rPr lang="en-US" sz="1000" dirty="0"/>
              <a:t>Evolutionary Conservation, 7:1026-1042, 2014</a:t>
            </a:r>
          </a:p>
        </p:txBody>
      </p:sp>
    </p:spTree>
    <p:extLst>
      <p:ext uri="{BB962C8B-B14F-4D97-AF65-F5344CB8AC3E}">
        <p14:creationId xmlns:p14="http://schemas.microsoft.com/office/powerpoint/2010/main" val="4223328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evaluation</a:t>
            </a:r>
          </a:p>
        </p:txBody>
      </p:sp>
      <p:sp>
        <p:nvSpPr>
          <p:cNvPr id="4" name="Content Placeholder 3"/>
          <p:cNvSpPr>
            <a:spLocks noGrp="1"/>
          </p:cNvSpPr>
          <p:nvPr>
            <p:ph idx="1"/>
          </p:nvPr>
        </p:nvSpPr>
        <p:spPr>
          <a:xfrm>
            <a:off x="457200" y="1183092"/>
            <a:ext cx="8229600" cy="5022976"/>
          </a:xfrm>
        </p:spPr>
        <p:txBody>
          <a:bodyPr>
            <a:normAutofit lnSpcReduction="10000"/>
          </a:bodyPr>
          <a:lstStyle/>
          <a:p>
            <a:pPr marL="457200" indent="-457200">
              <a:buFont typeface="+mj-lt"/>
              <a:buAutoNum type="arabicPeriod"/>
            </a:pPr>
            <a:r>
              <a:rPr lang="en-US" sz="2800" dirty="0"/>
              <a:t>No. of </a:t>
            </a:r>
            <a:r>
              <a:rPr lang="en-US" sz="2800" dirty="0" err="1"/>
              <a:t>contigs</a:t>
            </a:r>
            <a:r>
              <a:rPr lang="en-US" sz="2800" dirty="0"/>
              <a:t>: the total number of </a:t>
            </a:r>
            <a:r>
              <a:rPr lang="en-US" sz="2800" dirty="0" err="1"/>
              <a:t>contigs</a:t>
            </a:r>
            <a:r>
              <a:rPr lang="en-US" sz="2800" dirty="0"/>
              <a:t> in the assembly.</a:t>
            </a:r>
          </a:p>
          <a:p>
            <a:pPr marL="457200" indent="-457200">
              <a:buFont typeface="+mj-lt"/>
              <a:buAutoNum type="arabicPeriod"/>
            </a:pPr>
            <a:r>
              <a:rPr lang="en-US" sz="2800" dirty="0"/>
              <a:t>Largest </a:t>
            </a:r>
            <a:r>
              <a:rPr lang="en-US" sz="2800" dirty="0" err="1"/>
              <a:t>contig</a:t>
            </a:r>
            <a:r>
              <a:rPr lang="en-US" sz="2800" dirty="0"/>
              <a:t>: the length of the largest </a:t>
            </a:r>
            <a:r>
              <a:rPr lang="en-US" sz="2800" dirty="0" err="1"/>
              <a:t>contig</a:t>
            </a:r>
            <a:r>
              <a:rPr lang="en-US" sz="2800" dirty="0"/>
              <a:t> in the assembly.</a:t>
            </a:r>
          </a:p>
          <a:p>
            <a:pPr marL="457200" indent="-457200">
              <a:buFont typeface="+mj-lt"/>
              <a:buAutoNum type="arabicPeriod"/>
            </a:pPr>
            <a:r>
              <a:rPr lang="en-US" sz="2800" dirty="0"/>
              <a:t>Total length: total assembly length</a:t>
            </a:r>
          </a:p>
          <a:p>
            <a:pPr marL="457200" indent="-457200">
              <a:buFont typeface="+mj-lt"/>
              <a:buAutoNum type="arabicPeriod"/>
            </a:pPr>
            <a:r>
              <a:rPr lang="en-US" sz="2800" dirty="0" err="1"/>
              <a:t>Nxx</a:t>
            </a:r>
            <a:r>
              <a:rPr lang="en-US" sz="2800" dirty="0"/>
              <a:t> (N50), </a:t>
            </a:r>
            <a:r>
              <a:rPr lang="en-US" sz="2800" dirty="0" err="1"/>
              <a:t>NGxx</a:t>
            </a:r>
            <a:r>
              <a:rPr lang="en-US" sz="2800" dirty="0"/>
              <a:t> (NG50)</a:t>
            </a:r>
          </a:p>
          <a:p>
            <a:pPr marL="457200" indent="-457200">
              <a:buFont typeface="+mj-lt"/>
              <a:buAutoNum type="arabicPeriod"/>
            </a:pPr>
            <a:r>
              <a:rPr lang="en-US" sz="2800" dirty="0"/>
              <a:t>Using a reference genome, No. of </a:t>
            </a:r>
            <a:r>
              <a:rPr lang="en-US" sz="2800" dirty="0" err="1"/>
              <a:t>misassemblies</a:t>
            </a:r>
            <a:r>
              <a:rPr lang="en-US" sz="2800" dirty="0"/>
              <a:t>, No. INDEL per 100 </a:t>
            </a:r>
            <a:r>
              <a:rPr lang="en-US" sz="2800" dirty="0" err="1"/>
              <a:t>kbp</a:t>
            </a:r>
            <a:r>
              <a:rPr lang="en-US" sz="2800" dirty="0"/>
              <a:t>, and No. of mismatches per 100 </a:t>
            </a:r>
            <a:r>
              <a:rPr lang="en-US" sz="2800" dirty="0" err="1"/>
              <a:t>kbp</a:t>
            </a:r>
            <a:r>
              <a:rPr lang="en-US" sz="2800" dirty="0"/>
              <a:t> are reported</a:t>
            </a:r>
          </a:p>
          <a:p>
            <a:pPr marL="457200" indent="-457200">
              <a:buFont typeface="+mj-lt"/>
              <a:buAutoNum type="arabicPeriod"/>
            </a:pPr>
            <a:r>
              <a:rPr lang="en-US" sz="2800" dirty="0"/>
              <a:t>Evaluation with BUSCO (Benchmarking Universal Single-Copy Orthologs)</a:t>
            </a:r>
          </a:p>
        </p:txBody>
      </p:sp>
      <p:sp>
        <p:nvSpPr>
          <p:cNvPr id="3" name="TextBox 2"/>
          <p:cNvSpPr txBox="1"/>
          <p:nvPr/>
        </p:nvSpPr>
        <p:spPr>
          <a:xfrm>
            <a:off x="651933" y="6383867"/>
            <a:ext cx="2858112" cy="246221"/>
          </a:xfrm>
          <a:prstGeom prst="rect">
            <a:avLst/>
          </a:prstGeom>
          <a:noFill/>
        </p:spPr>
        <p:txBody>
          <a:bodyPr wrap="none" rtlCol="0">
            <a:spAutoFit/>
          </a:bodyPr>
          <a:lstStyle/>
          <a:p>
            <a:r>
              <a:rPr lang="en-US" sz="1000" dirty="0" err="1"/>
              <a:t>Gurevich</a:t>
            </a:r>
            <a:r>
              <a:rPr lang="en-US" sz="1000" dirty="0"/>
              <a:t> et al., 2013 Bioinformatics 29</a:t>
            </a:r>
            <a:r>
              <a:rPr lang="en-US" sz="1000" b="1" dirty="0"/>
              <a:t>:</a:t>
            </a:r>
            <a:r>
              <a:rPr lang="en-US" sz="1000" dirty="0"/>
              <a:t> 1072-1075.</a:t>
            </a:r>
          </a:p>
        </p:txBody>
      </p:sp>
      <p:sp>
        <p:nvSpPr>
          <p:cNvPr id="5" name="Slide Number Placeholder 4"/>
          <p:cNvSpPr>
            <a:spLocks noGrp="1"/>
          </p:cNvSpPr>
          <p:nvPr>
            <p:ph type="sldNum" sz="quarter" idx="12"/>
          </p:nvPr>
        </p:nvSpPr>
        <p:spPr/>
        <p:txBody>
          <a:bodyPr/>
          <a:lstStyle/>
          <a:p>
            <a:fld id="{9DA039C4-C5F2-1743-BB7A-5D831266C61E}" type="slidenum">
              <a:rPr lang="en-US" smtClean="0"/>
              <a:t>51</a:t>
            </a:fld>
            <a:endParaRPr lang="en-US"/>
          </a:p>
        </p:txBody>
      </p:sp>
    </p:spTree>
    <p:extLst>
      <p:ext uri="{BB962C8B-B14F-4D97-AF65-F5344CB8AC3E}">
        <p14:creationId xmlns:p14="http://schemas.microsoft.com/office/powerpoint/2010/main" val="1281976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493558" y="1227327"/>
            <a:ext cx="8193242" cy="5129023"/>
          </a:xfrm>
        </p:spPr>
        <p:txBody>
          <a:bodyPr>
            <a:normAutofit/>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3600" dirty="0"/>
              <a:t>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52</a:t>
            </a:fld>
            <a:endParaRPr lang="en-US"/>
          </a:p>
        </p:txBody>
      </p:sp>
    </p:spTree>
    <p:extLst>
      <p:ext uri="{BB962C8B-B14F-4D97-AF65-F5344CB8AC3E}">
        <p14:creationId xmlns:p14="http://schemas.microsoft.com/office/powerpoint/2010/main" val="3827263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 annotation of eukaryotic genomes</a:t>
            </a:r>
          </a:p>
        </p:txBody>
      </p:sp>
      <p:sp>
        <p:nvSpPr>
          <p:cNvPr id="3" name="Content Placeholder 2"/>
          <p:cNvSpPr>
            <a:spLocks noGrp="1"/>
          </p:cNvSpPr>
          <p:nvPr>
            <p:ph idx="1"/>
          </p:nvPr>
        </p:nvSpPr>
        <p:spPr>
          <a:xfrm>
            <a:off x="457200" y="3512713"/>
            <a:ext cx="8229600" cy="1991365"/>
          </a:xfrm>
        </p:spPr>
        <p:txBody>
          <a:bodyPr>
            <a:noAutofit/>
          </a:bodyPr>
          <a:lstStyle/>
          <a:p>
            <a:pPr marL="0" indent="0">
              <a:buNone/>
            </a:pPr>
            <a:r>
              <a:rPr lang="en-US" sz="2800" dirty="0"/>
              <a:t>Gene prediction from genomic DNA sequences:</a:t>
            </a:r>
          </a:p>
          <a:p>
            <a:pPr marL="0" indent="0">
              <a:buNone/>
            </a:pPr>
            <a:r>
              <a:rPr lang="en-US" sz="2800" dirty="0"/>
              <a:t>to predict the </a:t>
            </a:r>
            <a:r>
              <a:rPr lang="en-US" sz="2800" b="1" i="1" dirty="0"/>
              <a:t>exon-intron </a:t>
            </a:r>
            <a:r>
              <a:rPr lang="en-US" sz="2800" dirty="0"/>
              <a:t>structures of the protein-encoding portions of transcripts (open reading frames or ORFs) and </a:t>
            </a:r>
            <a:r>
              <a:rPr lang="en-US" sz="2800" b="1" i="1" dirty="0" err="1"/>
              <a:t>untranslated</a:t>
            </a:r>
            <a:r>
              <a:rPr lang="en-US" sz="2800" b="1" i="1" dirty="0"/>
              <a:t> regions </a:t>
            </a:r>
            <a:r>
              <a:rPr lang="en-US" sz="2800" dirty="0"/>
              <a:t>(UTR).</a:t>
            </a:r>
          </a:p>
        </p:txBody>
      </p:sp>
      <p:pic>
        <p:nvPicPr>
          <p:cNvPr id="5" name="Picture 4" descr="Screenshot 2019-03-25 11.23.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28" y="1369121"/>
            <a:ext cx="8686800" cy="1866218"/>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53</a:t>
            </a:fld>
            <a:endParaRPr lang="en-US"/>
          </a:p>
        </p:txBody>
      </p:sp>
      <p:sp>
        <p:nvSpPr>
          <p:cNvPr id="6" name="TextBox 5">
            <a:extLst>
              <a:ext uri="{FF2B5EF4-FFF2-40B4-BE49-F238E27FC236}">
                <a16:creationId xmlns:a16="http://schemas.microsoft.com/office/drawing/2014/main" id="{E0C744FD-1007-2387-534E-2ADE3A9FBD69}"/>
              </a:ext>
            </a:extLst>
          </p:cNvPr>
          <p:cNvSpPr txBox="1"/>
          <p:nvPr/>
        </p:nvSpPr>
        <p:spPr>
          <a:xfrm>
            <a:off x="528992" y="5599491"/>
            <a:ext cx="7910627" cy="830997"/>
          </a:xfrm>
          <a:prstGeom prst="rect">
            <a:avLst/>
          </a:prstGeom>
          <a:noFill/>
        </p:spPr>
        <p:txBody>
          <a:bodyPr wrap="none" rtlCol="0">
            <a:spAutoFit/>
          </a:bodyPr>
          <a:lstStyle/>
          <a:p>
            <a:r>
              <a:rPr lang="en-US" sz="2400" b="1" dirty="0"/>
              <a:t>cDNA</a:t>
            </a:r>
            <a:r>
              <a:rPr lang="en-US" sz="2400" dirty="0"/>
              <a:t>: complementary DNA to represent transcript sequences</a:t>
            </a:r>
          </a:p>
          <a:p>
            <a:r>
              <a:rPr lang="en-US" sz="2400" b="1" dirty="0"/>
              <a:t>CDS</a:t>
            </a:r>
            <a:r>
              <a:rPr lang="en-US" sz="2400" dirty="0"/>
              <a:t>: coding sequence for protein translation</a:t>
            </a:r>
          </a:p>
        </p:txBody>
      </p:sp>
    </p:spTree>
    <p:extLst>
      <p:ext uri="{BB962C8B-B14F-4D97-AF65-F5344CB8AC3E}">
        <p14:creationId xmlns:p14="http://schemas.microsoft.com/office/powerpoint/2010/main" val="3175609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Gene prediction approaches</a:t>
            </a:r>
          </a:p>
        </p:txBody>
      </p:sp>
      <p:sp>
        <p:nvSpPr>
          <p:cNvPr id="3" name="Content Placeholder 2"/>
          <p:cNvSpPr>
            <a:spLocks noGrp="1"/>
          </p:cNvSpPr>
          <p:nvPr>
            <p:ph idx="1"/>
          </p:nvPr>
        </p:nvSpPr>
        <p:spPr>
          <a:xfrm>
            <a:off x="457200" y="1336788"/>
            <a:ext cx="8229600" cy="4340112"/>
          </a:xfrm>
        </p:spPr>
        <p:txBody>
          <a:bodyPr>
            <a:normAutofit/>
          </a:bodyPr>
          <a:lstStyle/>
          <a:p>
            <a:r>
              <a:rPr lang="en-US" sz="2800" b="1" i="1" dirty="0" err="1"/>
              <a:t>ab</a:t>
            </a:r>
            <a:r>
              <a:rPr lang="en-US" sz="2800" b="1" i="1" dirty="0"/>
              <a:t> initio</a:t>
            </a:r>
            <a:r>
              <a:rPr lang="en-US" sz="2800" b="1" dirty="0"/>
              <a:t> gene </a:t>
            </a:r>
            <a:r>
              <a:rPr lang="en-US" sz="2800" b="1"/>
              <a:t>prediction </a:t>
            </a:r>
            <a:r>
              <a:rPr lang="en-US" sz="2800"/>
              <a:t>to </a:t>
            </a:r>
            <a:r>
              <a:rPr lang="en-US" sz="2800" dirty="0"/>
              <a:t>assign probability scores to many potential coding exons, and then join consecutive high-scoring exons with consistent reading frames to form high-scoring  </a:t>
            </a:r>
            <a:r>
              <a:rPr lang="en-US" sz="2800" i="1" dirty="0"/>
              <a:t>exon–intron structures</a:t>
            </a:r>
          </a:p>
          <a:p>
            <a:pPr marL="0" indent="0">
              <a:buNone/>
            </a:pPr>
            <a:endParaRPr lang="en-US" sz="2800" dirty="0"/>
          </a:p>
          <a:p>
            <a:r>
              <a:rPr lang="en-US" sz="2800" b="1" dirty="0"/>
              <a:t>Evidence-driven gene prediction </a:t>
            </a:r>
            <a:r>
              <a:rPr lang="en-US" sz="2800" dirty="0"/>
              <a:t>(e.g., RNA sequencing data)</a:t>
            </a:r>
          </a:p>
          <a:p>
            <a:pPr marL="0" indent="0">
              <a:buNone/>
            </a:pP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54</a:t>
            </a:fld>
            <a:endParaRPr lang="en-US"/>
          </a:p>
        </p:txBody>
      </p:sp>
    </p:spTree>
    <p:extLst>
      <p:ext uri="{BB962C8B-B14F-4D97-AF65-F5344CB8AC3E}">
        <p14:creationId xmlns:p14="http://schemas.microsoft.com/office/powerpoint/2010/main" val="500004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25078" y="1858574"/>
            <a:ext cx="5744957" cy="2838764"/>
          </a:xfrm>
          <a:prstGeom prst="rect">
            <a:avLst/>
          </a:prstGeom>
        </p:spPr>
      </p:pic>
      <p:sp>
        <p:nvSpPr>
          <p:cNvPr id="2" name="Title 1"/>
          <p:cNvSpPr>
            <a:spLocks noGrp="1"/>
          </p:cNvSpPr>
          <p:nvPr>
            <p:ph type="title"/>
          </p:nvPr>
        </p:nvSpPr>
        <p:spPr>
          <a:xfrm>
            <a:off x="457200" y="274638"/>
            <a:ext cx="8229600" cy="807463"/>
          </a:xfrm>
        </p:spPr>
        <p:txBody>
          <a:bodyPr>
            <a:normAutofit/>
          </a:bodyPr>
          <a:lstStyle/>
          <a:p>
            <a:r>
              <a:rPr lang="en-US" sz="3200" dirty="0"/>
              <a:t>Hidden Markov Model (HMM)</a:t>
            </a:r>
          </a:p>
        </p:txBody>
      </p:sp>
      <p:sp>
        <p:nvSpPr>
          <p:cNvPr id="3" name="Content Placeholder 2"/>
          <p:cNvSpPr>
            <a:spLocks noGrp="1"/>
          </p:cNvSpPr>
          <p:nvPr>
            <p:ph idx="1"/>
          </p:nvPr>
        </p:nvSpPr>
        <p:spPr>
          <a:xfrm>
            <a:off x="457200" y="4816851"/>
            <a:ext cx="8229600" cy="1330082"/>
          </a:xfrm>
        </p:spPr>
        <p:txBody>
          <a:bodyPr>
            <a:noAutofit/>
          </a:bodyPr>
          <a:lstStyle/>
          <a:p>
            <a:pPr marL="0" indent="0">
              <a:buNone/>
            </a:pPr>
            <a:r>
              <a:rPr lang="en-US" sz="2800" dirty="0"/>
              <a:t>HMM is a class of probabilistic graphical model that is used to predict a sequence of </a:t>
            </a:r>
            <a:r>
              <a:rPr lang="en-US" sz="2800" b="1" i="1" dirty="0"/>
              <a:t>unknown</a:t>
            </a:r>
            <a:r>
              <a:rPr lang="en-US" sz="2800" dirty="0"/>
              <a:t> (hidden) variables from </a:t>
            </a:r>
            <a:r>
              <a:rPr lang="en-US" sz="2800" b="1" i="1" dirty="0"/>
              <a:t>observed</a:t>
            </a:r>
            <a:r>
              <a:rPr lang="en-US" sz="2800" dirty="0"/>
              <a:t> variables.</a:t>
            </a:r>
          </a:p>
        </p:txBody>
      </p:sp>
      <p:sp>
        <p:nvSpPr>
          <p:cNvPr id="5" name="TextBox 4"/>
          <p:cNvSpPr txBox="1"/>
          <p:nvPr/>
        </p:nvSpPr>
        <p:spPr>
          <a:xfrm>
            <a:off x="1412837" y="1003865"/>
            <a:ext cx="2188670" cy="523220"/>
          </a:xfrm>
          <a:prstGeom prst="rect">
            <a:avLst/>
          </a:prstGeom>
          <a:noFill/>
        </p:spPr>
        <p:txBody>
          <a:bodyPr wrap="none" rtlCol="0">
            <a:spAutoFit/>
          </a:bodyPr>
          <a:lstStyle/>
          <a:p>
            <a:r>
              <a:rPr lang="en-US" sz="2800" dirty="0">
                <a:solidFill>
                  <a:srgbClr val="FF0000"/>
                </a:solidFill>
              </a:rPr>
              <a:t>Hidden states</a:t>
            </a:r>
          </a:p>
        </p:txBody>
      </p:sp>
      <p:sp>
        <p:nvSpPr>
          <p:cNvPr id="7" name="TextBox 6"/>
          <p:cNvSpPr txBox="1"/>
          <p:nvPr/>
        </p:nvSpPr>
        <p:spPr>
          <a:xfrm>
            <a:off x="383271" y="6385960"/>
            <a:ext cx="4572949" cy="246221"/>
          </a:xfrm>
          <a:prstGeom prst="rect">
            <a:avLst/>
          </a:prstGeom>
          <a:noFill/>
        </p:spPr>
        <p:txBody>
          <a:bodyPr wrap="none" rtlCol="0">
            <a:spAutoFit/>
          </a:bodyPr>
          <a:lstStyle/>
          <a:p>
            <a:r>
              <a:rPr lang="en-US" sz="1000" dirty="0"/>
              <a:t>https://</a:t>
            </a:r>
            <a:r>
              <a:rPr lang="en-US" sz="1000" dirty="0" err="1"/>
              <a:t>medium.com</a:t>
            </a:r>
            <a:r>
              <a:rPr lang="en-US" sz="1000" dirty="0"/>
              <a:t>/@</a:t>
            </a:r>
            <a:r>
              <a:rPr lang="en-US" sz="1000" dirty="0" err="1"/>
              <a:t>postsanjay</a:t>
            </a:r>
            <a:r>
              <a:rPr lang="en-US" sz="1000" dirty="0"/>
              <a:t>/hidden-markov-models-simplified-c3f58728caab</a:t>
            </a:r>
          </a:p>
        </p:txBody>
      </p:sp>
      <p:sp>
        <p:nvSpPr>
          <p:cNvPr id="4" name="Slide Number Placeholder 3"/>
          <p:cNvSpPr>
            <a:spLocks noGrp="1"/>
          </p:cNvSpPr>
          <p:nvPr>
            <p:ph type="sldNum" sz="quarter" idx="12"/>
          </p:nvPr>
        </p:nvSpPr>
        <p:spPr/>
        <p:txBody>
          <a:bodyPr/>
          <a:lstStyle/>
          <a:p>
            <a:fld id="{9DA039C4-C5F2-1743-BB7A-5D831266C61E}" type="slidenum">
              <a:rPr lang="en-US" smtClean="0"/>
              <a:t>55</a:t>
            </a:fld>
            <a:endParaRPr lang="en-US"/>
          </a:p>
        </p:txBody>
      </p:sp>
    </p:spTree>
    <p:extLst>
      <p:ext uri="{BB962C8B-B14F-4D97-AF65-F5344CB8AC3E}">
        <p14:creationId xmlns:p14="http://schemas.microsoft.com/office/powerpoint/2010/main" val="1084848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Exon-intron structure</a:t>
            </a:r>
          </a:p>
        </p:txBody>
      </p:sp>
      <p:sp>
        <p:nvSpPr>
          <p:cNvPr id="3" name="Content Placeholder 2"/>
          <p:cNvSpPr>
            <a:spLocks noGrp="1"/>
          </p:cNvSpPr>
          <p:nvPr>
            <p:ph idx="1"/>
          </p:nvPr>
        </p:nvSpPr>
        <p:spPr>
          <a:xfrm>
            <a:off x="457200" y="3412511"/>
            <a:ext cx="8229600" cy="1185630"/>
          </a:xfrm>
        </p:spPr>
        <p:txBody>
          <a:bodyPr>
            <a:normAutofit lnSpcReduction="10000"/>
          </a:bodyPr>
          <a:lstStyle/>
          <a:p>
            <a:pPr marL="0" indent="0">
              <a:buNone/>
            </a:pPr>
            <a:r>
              <a:rPr lang="en-US" sz="2400" dirty="0"/>
              <a:t>Sequence logos represent weight matrices for the first six bases of an intron (left) and the last six bases of an intron (right). In plants and animals, ~99% of introns begin with GT.</a:t>
            </a:r>
          </a:p>
        </p:txBody>
      </p:sp>
      <p:pic>
        <p:nvPicPr>
          <p:cNvPr id="4" name="Picture 3" descr="Screenshot 2019-03-31 15.15.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93" y="1063024"/>
            <a:ext cx="3184330" cy="2349487"/>
          </a:xfrm>
          <a:prstGeom prst="rect">
            <a:avLst/>
          </a:prstGeom>
        </p:spPr>
      </p:pic>
      <p:pic>
        <p:nvPicPr>
          <p:cNvPr id="5" name="Picture 4" descr="Screenshot 2019-03-31 15.15.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155" y="1063024"/>
            <a:ext cx="3195061" cy="2349487"/>
          </a:xfrm>
          <a:prstGeom prst="rect">
            <a:avLst/>
          </a:prstGeom>
        </p:spPr>
      </p:pic>
      <p:sp>
        <p:nvSpPr>
          <p:cNvPr id="6" name="Rectangle 5"/>
          <p:cNvSpPr/>
          <p:nvPr/>
        </p:nvSpPr>
        <p:spPr>
          <a:xfrm flipV="1">
            <a:off x="1788604" y="5231513"/>
            <a:ext cx="4805039" cy="248663"/>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2872339" y="5231514"/>
            <a:ext cx="2890528" cy="248665"/>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654216" y="5231581"/>
            <a:ext cx="1023360" cy="25185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986442"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2" name="TextBox 21"/>
          <p:cNvSpPr txBox="1"/>
          <p:nvPr/>
        </p:nvSpPr>
        <p:spPr>
          <a:xfrm>
            <a:off x="3763808" y="4777235"/>
            <a:ext cx="951402" cy="461665"/>
          </a:xfrm>
          <a:prstGeom prst="rect">
            <a:avLst/>
          </a:prstGeom>
          <a:noFill/>
        </p:spPr>
        <p:txBody>
          <a:bodyPr wrap="none" rtlCol="0">
            <a:spAutoFit/>
          </a:bodyPr>
          <a:lstStyle/>
          <a:p>
            <a:r>
              <a:rPr lang="en-US" sz="2400" dirty="0">
                <a:solidFill>
                  <a:schemeClr val="tx1">
                    <a:lumMod val="65000"/>
                    <a:lumOff val="35000"/>
                  </a:schemeClr>
                </a:solidFill>
              </a:rPr>
              <a:t>intron</a:t>
            </a:r>
          </a:p>
        </p:txBody>
      </p:sp>
      <p:sp>
        <p:nvSpPr>
          <p:cNvPr id="24" name="TextBox 23"/>
          <p:cNvSpPr txBox="1"/>
          <p:nvPr/>
        </p:nvSpPr>
        <p:spPr>
          <a:xfrm>
            <a:off x="5790280"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5" name="TextBox 24"/>
          <p:cNvSpPr txBox="1"/>
          <p:nvPr/>
        </p:nvSpPr>
        <p:spPr>
          <a:xfrm>
            <a:off x="2794290" y="5104972"/>
            <a:ext cx="530915" cy="461665"/>
          </a:xfrm>
          <a:prstGeom prst="rect">
            <a:avLst/>
          </a:prstGeom>
          <a:noFill/>
        </p:spPr>
        <p:txBody>
          <a:bodyPr wrap="none" rtlCol="0">
            <a:spAutoFit/>
          </a:bodyPr>
          <a:lstStyle/>
          <a:p>
            <a:r>
              <a:rPr lang="en-US" sz="2400" dirty="0">
                <a:solidFill>
                  <a:schemeClr val="bg1"/>
                </a:solidFill>
              </a:rPr>
              <a:t>GT</a:t>
            </a:r>
          </a:p>
        </p:txBody>
      </p:sp>
      <p:sp>
        <p:nvSpPr>
          <p:cNvPr id="26" name="TextBox 25"/>
          <p:cNvSpPr txBox="1"/>
          <p:nvPr/>
        </p:nvSpPr>
        <p:spPr>
          <a:xfrm>
            <a:off x="5178092" y="5104972"/>
            <a:ext cx="556913" cy="461665"/>
          </a:xfrm>
          <a:prstGeom prst="rect">
            <a:avLst/>
          </a:prstGeom>
          <a:noFill/>
        </p:spPr>
        <p:txBody>
          <a:bodyPr wrap="none" rtlCol="0">
            <a:spAutoFit/>
          </a:bodyPr>
          <a:lstStyle/>
          <a:p>
            <a:r>
              <a:rPr lang="en-US" sz="2400" dirty="0">
                <a:solidFill>
                  <a:schemeClr val="bg1"/>
                </a:solidFill>
              </a:rPr>
              <a:t>AG</a:t>
            </a:r>
          </a:p>
        </p:txBody>
      </p:sp>
      <p:sp>
        <p:nvSpPr>
          <p:cNvPr id="27" name="TextBox 26"/>
          <p:cNvSpPr txBox="1"/>
          <p:nvPr/>
        </p:nvSpPr>
        <p:spPr>
          <a:xfrm>
            <a:off x="457200" y="5723661"/>
            <a:ext cx="7861300" cy="830997"/>
          </a:xfrm>
          <a:prstGeom prst="rect">
            <a:avLst/>
          </a:prstGeom>
          <a:noFill/>
        </p:spPr>
        <p:txBody>
          <a:bodyPr wrap="square" rtlCol="0">
            <a:spAutoFit/>
          </a:bodyPr>
          <a:lstStyle/>
          <a:p>
            <a:r>
              <a:rPr lang="en-US" sz="2400" dirty="0"/>
              <a:t>Other genomic sequence  patterns: translation initiation and termination sites.</a:t>
            </a:r>
          </a:p>
        </p:txBody>
      </p:sp>
      <p:sp>
        <p:nvSpPr>
          <p:cNvPr id="9" name="Slide Number Placeholder 8"/>
          <p:cNvSpPr>
            <a:spLocks noGrp="1"/>
          </p:cNvSpPr>
          <p:nvPr>
            <p:ph type="sldNum" sz="quarter" idx="12"/>
          </p:nvPr>
        </p:nvSpPr>
        <p:spPr/>
        <p:txBody>
          <a:bodyPr/>
          <a:lstStyle/>
          <a:p>
            <a:fld id="{9DA039C4-C5F2-1743-BB7A-5D831266C61E}" type="slidenum">
              <a:rPr lang="en-US" smtClean="0"/>
              <a:t>56</a:t>
            </a:fld>
            <a:endParaRPr lang="en-US"/>
          </a:p>
        </p:txBody>
      </p:sp>
    </p:spTree>
    <p:extLst>
      <p:ext uri="{BB962C8B-B14F-4D97-AF65-F5344CB8AC3E}">
        <p14:creationId xmlns:p14="http://schemas.microsoft.com/office/powerpoint/2010/main" val="1155120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Generalized Hidden Markov Model (GHMM)</a:t>
            </a:r>
          </a:p>
        </p:txBody>
      </p:sp>
      <p:pic>
        <p:nvPicPr>
          <p:cNvPr id="4" name="Picture 3" descr="Screenshot 2019-03-31 21.14.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81" y="1770216"/>
            <a:ext cx="8791637" cy="4586134"/>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57</a:t>
            </a:fld>
            <a:endParaRPr lang="en-US"/>
          </a:p>
        </p:txBody>
      </p:sp>
      <p:sp>
        <p:nvSpPr>
          <p:cNvPr id="5" name="TextBox 4">
            <a:extLst>
              <a:ext uri="{FF2B5EF4-FFF2-40B4-BE49-F238E27FC236}">
                <a16:creationId xmlns:a16="http://schemas.microsoft.com/office/drawing/2014/main" id="{EDD9C9BE-4EBB-7B48-A7E2-1411E9984E5F}"/>
              </a:ext>
            </a:extLst>
          </p:cNvPr>
          <p:cNvSpPr txBox="1"/>
          <p:nvPr/>
        </p:nvSpPr>
        <p:spPr>
          <a:xfrm>
            <a:off x="1876301" y="1288603"/>
            <a:ext cx="4977645" cy="461665"/>
          </a:xfrm>
          <a:prstGeom prst="rect">
            <a:avLst/>
          </a:prstGeom>
          <a:noFill/>
        </p:spPr>
        <p:txBody>
          <a:bodyPr wrap="none" rtlCol="0">
            <a:spAutoFit/>
          </a:bodyPr>
          <a:lstStyle/>
          <a:p>
            <a:r>
              <a:rPr lang="en-US" sz="2400" dirty="0">
                <a:latin typeface="Courier" pitchFamily="2" charset="0"/>
              </a:rPr>
              <a:t>…CTCGTAAGATAGATACTTGTCTGC…</a:t>
            </a:r>
          </a:p>
        </p:txBody>
      </p:sp>
    </p:spTree>
    <p:extLst>
      <p:ext uri="{BB962C8B-B14F-4D97-AF65-F5344CB8AC3E}">
        <p14:creationId xmlns:p14="http://schemas.microsoft.com/office/powerpoint/2010/main" val="3264300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Evidence-driven approaches</a:t>
            </a:r>
          </a:p>
        </p:txBody>
      </p:sp>
      <p:sp>
        <p:nvSpPr>
          <p:cNvPr id="3" name="Content Placeholder 2"/>
          <p:cNvSpPr>
            <a:spLocks noGrp="1"/>
          </p:cNvSpPr>
          <p:nvPr>
            <p:ph idx="1"/>
          </p:nvPr>
        </p:nvSpPr>
        <p:spPr>
          <a:xfrm>
            <a:off x="457200" y="5318415"/>
            <a:ext cx="8229600" cy="984411"/>
          </a:xfrm>
        </p:spPr>
        <p:txBody>
          <a:bodyPr>
            <a:normAutofit fontScale="85000" lnSpcReduction="10000"/>
          </a:bodyPr>
          <a:lstStyle/>
          <a:p>
            <a:pPr marL="0" indent="0">
              <a:buNone/>
            </a:pPr>
            <a:r>
              <a:rPr lang="en-US" sz="2800" dirty="0"/>
              <a:t>Ideally, full-length cDNA sequences of all genes and protein sequences are collected for evidence-based genome annotation.</a:t>
            </a:r>
          </a:p>
        </p:txBody>
      </p:sp>
      <p:pic>
        <p:nvPicPr>
          <p:cNvPr id="4" name="Picture 3" descr="Screenshot 2019-04-01 12.52.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69" y="1101355"/>
            <a:ext cx="8176431" cy="3876276"/>
          </a:xfrm>
          <a:prstGeom prst="rect">
            <a:avLst/>
          </a:prstGeom>
        </p:spPr>
      </p:pic>
      <p:sp>
        <p:nvSpPr>
          <p:cNvPr id="5" name="Slide Number Placeholder 4"/>
          <p:cNvSpPr>
            <a:spLocks noGrp="1"/>
          </p:cNvSpPr>
          <p:nvPr>
            <p:ph type="sldNum" sz="quarter" idx="12"/>
          </p:nvPr>
        </p:nvSpPr>
        <p:spPr/>
        <p:txBody>
          <a:bodyPr/>
          <a:lstStyle/>
          <a:p>
            <a:fld id="{9DA039C4-C5F2-1743-BB7A-5D831266C61E}" type="slidenum">
              <a:rPr lang="en-US" smtClean="0"/>
              <a:t>58</a:t>
            </a:fld>
            <a:endParaRPr lang="en-US"/>
          </a:p>
        </p:txBody>
      </p:sp>
    </p:spTree>
    <p:extLst>
      <p:ext uri="{BB962C8B-B14F-4D97-AF65-F5344CB8AC3E}">
        <p14:creationId xmlns:p14="http://schemas.microsoft.com/office/powerpoint/2010/main" val="11895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 and limitations</a:t>
            </a:r>
          </a:p>
        </p:txBody>
      </p:sp>
      <p:sp>
        <p:nvSpPr>
          <p:cNvPr id="3" name="Content Placeholder 2"/>
          <p:cNvSpPr>
            <a:spLocks noGrp="1"/>
          </p:cNvSpPr>
          <p:nvPr>
            <p:ph idx="1"/>
          </p:nvPr>
        </p:nvSpPr>
        <p:spPr>
          <a:xfrm>
            <a:off x="457200" y="1168626"/>
            <a:ext cx="8229600" cy="5191012"/>
          </a:xfrm>
        </p:spPr>
        <p:txBody>
          <a:bodyPr>
            <a:normAutofit/>
          </a:bodyPr>
          <a:lstStyle/>
          <a:p>
            <a:r>
              <a:rPr lang="en-US" sz="2800" dirty="0"/>
              <a:t>Full-length </a:t>
            </a:r>
            <a:r>
              <a:rPr lang="en-US" sz="2800" dirty="0" err="1"/>
              <a:t>cDNAs</a:t>
            </a:r>
            <a:endParaRPr lang="en-US" sz="2800" dirty="0"/>
          </a:p>
          <a:p>
            <a:r>
              <a:rPr lang="en-US" sz="2800" dirty="0"/>
              <a:t>Protein sequences</a:t>
            </a:r>
          </a:p>
          <a:p>
            <a:r>
              <a:rPr lang="en-US" sz="2800" dirty="0"/>
              <a:t>Expression sequence tags (ESTs)</a:t>
            </a:r>
          </a:p>
          <a:p>
            <a:r>
              <a:rPr lang="en-US" sz="2800" dirty="0">
                <a:solidFill>
                  <a:schemeClr val="accent3">
                    <a:lumMod val="50000"/>
                  </a:schemeClr>
                </a:solidFill>
              </a:rPr>
              <a:t>RNA-seq (de novo assembly and alignment-based)</a:t>
            </a:r>
          </a:p>
          <a:p>
            <a:pPr marL="0" indent="0">
              <a:buNone/>
            </a:pPr>
            <a:endParaRPr lang="en-US" sz="2800" dirty="0"/>
          </a:p>
          <a:p>
            <a:pPr marL="0" indent="0">
              <a:buNone/>
            </a:pPr>
            <a:r>
              <a:rPr lang="en-US" sz="2800" dirty="0"/>
              <a:t>Limitations:</a:t>
            </a:r>
          </a:p>
          <a:p>
            <a:r>
              <a:rPr lang="en-US" sz="2800" dirty="0"/>
              <a:t>Full-length </a:t>
            </a:r>
            <a:r>
              <a:rPr lang="en-US" sz="2800" dirty="0" err="1"/>
              <a:t>cDNA</a:t>
            </a:r>
            <a:r>
              <a:rPr lang="en-US" sz="2800" dirty="0"/>
              <a:t> databases are not available</a:t>
            </a:r>
          </a:p>
          <a:p>
            <a:r>
              <a:rPr lang="en-US" sz="2800" dirty="0"/>
              <a:t>Not all genes are transcribed at sufficient levels at certain conditions</a:t>
            </a:r>
          </a:p>
          <a:p>
            <a:r>
              <a:rPr lang="en-US" sz="2800" dirty="0"/>
              <a:t>Alignments produce errors</a:t>
            </a:r>
          </a:p>
        </p:txBody>
      </p:sp>
      <p:sp>
        <p:nvSpPr>
          <p:cNvPr id="4" name="Slide Number Placeholder 3"/>
          <p:cNvSpPr>
            <a:spLocks noGrp="1"/>
          </p:cNvSpPr>
          <p:nvPr>
            <p:ph type="sldNum" sz="quarter" idx="12"/>
          </p:nvPr>
        </p:nvSpPr>
        <p:spPr/>
        <p:txBody>
          <a:bodyPr/>
          <a:lstStyle/>
          <a:p>
            <a:fld id="{9DA039C4-C5F2-1743-BB7A-5D831266C61E}" type="slidenum">
              <a:rPr lang="en-US" smtClean="0"/>
              <a:t>59</a:t>
            </a:fld>
            <a:endParaRPr lang="en-US"/>
          </a:p>
        </p:txBody>
      </p:sp>
    </p:spTree>
    <p:extLst>
      <p:ext uri="{BB962C8B-B14F-4D97-AF65-F5344CB8AC3E}">
        <p14:creationId xmlns:p14="http://schemas.microsoft.com/office/powerpoint/2010/main" val="471279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a:t>
            </a:r>
            <a:r>
              <a:rPr lang="en-US" sz="3200" baseline="0" dirty="0"/>
              <a:t> algorithms</a:t>
            </a:r>
            <a:endParaRPr lang="en-US" sz="3200" dirty="0"/>
          </a:p>
        </p:txBody>
      </p:sp>
      <p:sp>
        <p:nvSpPr>
          <p:cNvPr id="4" name="Content Placeholder 3"/>
          <p:cNvSpPr>
            <a:spLocks noGrp="1"/>
          </p:cNvSpPr>
          <p:nvPr>
            <p:ph idx="1"/>
          </p:nvPr>
        </p:nvSpPr>
        <p:spPr>
          <a:xfrm>
            <a:off x="1215826" y="1161452"/>
            <a:ext cx="6645474" cy="4794848"/>
          </a:xfrm>
        </p:spPr>
        <p:txBody>
          <a:bodyPr>
            <a:noAutofit/>
          </a:bodyPr>
          <a:lstStyle/>
          <a:p>
            <a:r>
              <a:rPr lang="en-US" sz="2800" b="1" dirty="0"/>
              <a:t>Overlap layout consensus (OLC)</a:t>
            </a:r>
          </a:p>
          <a:p>
            <a:pPr marL="457200" indent="-457200">
              <a:buFont typeface="+mj-lt"/>
              <a:buAutoNum type="arabicPeriod"/>
            </a:pPr>
            <a:r>
              <a:rPr lang="en-US" sz="2800" dirty="0">
                <a:solidFill>
                  <a:srgbClr val="000000"/>
                </a:solidFill>
              </a:rPr>
              <a:t>all-to-all pair-wise read alignments</a:t>
            </a:r>
          </a:p>
          <a:p>
            <a:pPr marL="457200" indent="-457200">
              <a:buFont typeface="+mj-lt"/>
              <a:buAutoNum type="arabicPeriod"/>
            </a:pPr>
            <a:r>
              <a:rPr lang="en-US" sz="2800" dirty="0"/>
              <a:t>Construct graph based on overlaps</a:t>
            </a:r>
          </a:p>
          <a:p>
            <a:pPr marL="457200" indent="-457200">
              <a:buFont typeface="+mj-lt"/>
              <a:buAutoNum type="arabicPeriod"/>
            </a:pPr>
            <a:r>
              <a:rPr lang="en-US" sz="2800" dirty="0"/>
              <a:t>Trace paths for the assembly</a:t>
            </a:r>
          </a:p>
          <a:p>
            <a:endParaRPr lang="en-US" sz="2800" dirty="0"/>
          </a:p>
          <a:p>
            <a:r>
              <a:rPr lang="en-US" sz="2800" b="1" dirty="0"/>
              <a:t>De </a:t>
            </a:r>
            <a:r>
              <a:rPr lang="en-US" sz="2800" b="1" dirty="0" err="1"/>
              <a:t>Bruijn</a:t>
            </a:r>
            <a:r>
              <a:rPr lang="en-US" sz="2800" b="1" dirty="0"/>
              <a:t> graph</a:t>
            </a:r>
          </a:p>
          <a:p>
            <a:pPr marL="457200" indent="-457200">
              <a:buFont typeface="+mj-lt"/>
              <a:buAutoNum type="arabicPeriod"/>
            </a:pPr>
            <a:r>
              <a:rPr lang="en-US" sz="2800" dirty="0"/>
              <a:t>Determine k-</a:t>
            </a:r>
            <a:r>
              <a:rPr lang="en-US" sz="2800" dirty="0" err="1"/>
              <a:t>mer</a:t>
            </a:r>
            <a:r>
              <a:rPr lang="en-US" sz="2800" dirty="0"/>
              <a:t> from reads</a:t>
            </a:r>
          </a:p>
          <a:p>
            <a:pPr marL="457200" indent="-457200">
              <a:buFont typeface="+mj-lt"/>
              <a:buAutoNum type="arabicPeriod"/>
            </a:pPr>
            <a:r>
              <a:rPr lang="en-US" sz="2800" dirty="0"/>
              <a:t>Construct k-</a:t>
            </a:r>
            <a:r>
              <a:rPr lang="en-US" sz="2800" dirty="0" err="1"/>
              <a:t>mer</a:t>
            </a:r>
            <a:r>
              <a:rPr lang="en-US" sz="2800" dirty="0"/>
              <a:t> graph</a:t>
            </a:r>
          </a:p>
          <a:p>
            <a:pPr marL="457200" indent="-457200">
              <a:buFont typeface="+mj-lt"/>
              <a:buAutoNum type="arabicPeriod"/>
            </a:pPr>
            <a:r>
              <a:rPr lang="en-US" sz="2800" dirty="0"/>
              <a:t>Trace paths for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1820610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annotation: </a:t>
            </a:r>
            <a:r>
              <a:rPr lang="en-US" sz="3200" i="1" dirty="0" err="1"/>
              <a:t>ab</a:t>
            </a:r>
            <a:r>
              <a:rPr lang="en-US" sz="3200" i="1" dirty="0"/>
              <a:t> initio </a:t>
            </a:r>
            <a:r>
              <a:rPr lang="en-US" sz="3200" dirty="0"/>
              <a:t>prediction + evidence</a:t>
            </a:r>
          </a:p>
        </p:txBody>
      </p:sp>
      <p:pic>
        <p:nvPicPr>
          <p:cNvPr id="5" name="Picture 4" descr="Screenshot 2019-04-01 17.4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17" y="1521125"/>
            <a:ext cx="8954508" cy="4821186"/>
          </a:xfrm>
          <a:prstGeom prst="rect">
            <a:avLst/>
          </a:prstGeom>
        </p:spPr>
      </p:pic>
      <p:sp>
        <p:nvSpPr>
          <p:cNvPr id="6" name="TextBox 5"/>
          <p:cNvSpPr txBox="1"/>
          <p:nvPr/>
        </p:nvSpPr>
        <p:spPr>
          <a:xfrm>
            <a:off x="217938" y="6447515"/>
            <a:ext cx="2960366" cy="276999"/>
          </a:xfrm>
          <a:prstGeom prst="rect">
            <a:avLst/>
          </a:prstGeom>
          <a:noFill/>
        </p:spPr>
        <p:txBody>
          <a:bodyPr wrap="none" rtlCol="0">
            <a:spAutoFit/>
          </a:bodyPr>
          <a:lstStyle/>
          <a:p>
            <a:r>
              <a:rPr lang="en-US" sz="1200" dirty="0"/>
              <a:t>Nature Reviews Genetics 13:329–342 (2012)</a:t>
            </a:r>
          </a:p>
        </p:txBody>
      </p:sp>
      <p:sp>
        <p:nvSpPr>
          <p:cNvPr id="3" name="Slide Number Placeholder 2"/>
          <p:cNvSpPr>
            <a:spLocks noGrp="1"/>
          </p:cNvSpPr>
          <p:nvPr>
            <p:ph type="sldNum" sz="quarter" idx="12"/>
          </p:nvPr>
        </p:nvSpPr>
        <p:spPr/>
        <p:txBody>
          <a:bodyPr/>
          <a:lstStyle/>
          <a:p>
            <a:fld id="{9DA039C4-C5F2-1743-BB7A-5D831266C61E}" type="slidenum">
              <a:rPr lang="en-US" smtClean="0"/>
              <a:t>60</a:t>
            </a:fld>
            <a:endParaRPr lang="en-US"/>
          </a:p>
        </p:txBody>
      </p:sp>
    </p:spTree>
    <p:extLst>
      <p:ext uri="{BB962C8B-B14F-4D97-AF65-F5344CB8AC3E}">
        <p14:creationId xmlns:p14="http://schemas.microsoft.com/office/powerpoint/2010/main" val="1801492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Question?</a:t>
            </a:r>
          </a:p>
        </p:txBody>
      </p:sp>
      <p:sp>
        <p:nvSpPr>
          <p:cNvPr id="3" name="Content Placeholder 2"/>
          <p:cNvSpPr>
            <a:spLocks noGrp="1"/>
          </p:cNvSpPr>
          <p:nvPr>
            <p:ph idx="1"/>
          </p:nvPr>
        </p:nvSpPr>
        <p:spPr>
          <a:xfrm>
            <a:off x="457200" y="2032576"/>
            <a:ext cx="8229600" cy="1117024"/>
          </a:xfrm>
        </p:spPr>
        <p:txBody>
          <a:bodyPr>
            <a:normAutofit/>
          </a:bodyPr>
          <a:lstStyle/>
          <a:p>
            <a:pPr marL="0" indent="0">
              <a:buNone/>
            </a:pPr>
            <a:r>
              <a:rPr lang="en-US" sz="3200" dirty="0"/>
              <a:t>What method can you figure out to assess the completeness of a 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61</a:t>
            </a:fld>
            <a:endParaRPr lang="en-US"/>
          </a:p>
        </p:txBody>
      </p:sp>
    </p:spTree>
    <p:extLst>
      <p:ext uri="{BB962C8B-B14F-4D97-AF65-F5344CB8AC3E}">
        <p14:creationId xmlns:p14="http://schemas.microsoft.com/office/powerpoint/2010/main" val="3691955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559201" y="405819"/>
            <a:ext cx="8025595" cy="1000579"/>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lgn="ctr"/>
            <a:r>
              <a:rPr lang="en-US" altLang="en-US" sz="2800" b="0" dirty="0"/>
              <a:t>Universal single-copy genes for assessments of genome assemblies and gene annotation</a:t>
            </a:r>
          </a:p>
        </p:txBody>
      </p:sp>
      <p:sp>
        <p:nvSpPr>
          <p:cNvPr id="2" name="Slide Number Placeholder 1">
            <a:extLst>
              <a:ext uri="{FF2B5EF4-FFF2-40B4-BE49-F238E27FC236}">
                <a16:creationId xmlns:a16="http://schemas.microsoft.com/office/drawing/2014/main" id="{C83108CB-4174-0B40-B3DE-ED871F743C29}"/>
              </a:ext>
            </a:extLst>
          </p:cNvPr>
          <p:cNvSpPr>
            <a:spLocks noGrp="1"/>
          </p:cNvSpPr>
          <p:nvPr>
            <p:ph type="sldNum" sz="quarter" idx="12"/>
          </p:nvPr>
        </p:nvSpPr>
        <p:spPr/>
        <p:txBody>
          <a:bodyPr/>
          <a:lstStyle/>
          <a:p>
            <a:fld id="{9DA039C4-C5F2-1743-BB7A-5D831266C61E}" type="slidenum">
              <a:rPr lang="en-US" smtClean="0"/>
              <a:t>62</a:t>
            </a:fld>
            <a:endParaRPr lang="en-US"/>
          </a:p>
        </p:txBody>
      </p:sp>
      <p:sp>
        <p:nvSpPr>
          <p:cNvPr id="3" name="TextBox 2">
            <a:extLst>
              <a:ext uri="{FF2B5EF4-FFF2-40B4-BE49-F238E27FC236}">
                <a16:creationId xmlns:a16="http://schemas.microsoft.com/office/drawing/2014/main" id="{C2C74ED2-5F73-08E6-0FB3-B6FB6BB58381}"/>
              </a:ext>
            </a:extLst>
          </p:cNvPr>
          <p:cNvSpPr txBox="1"/>
          <p:nvPr/>
        </p:nvSpPr>
        <p:spPr>
          <a:xfrm>
            <a:off x="559200" y="1916862"/>
            <a:ext cx="8025595" cy="1964512"/>
          </a:xfrm>
          <a:prstGeom prst="rect">
            <a:avLst/>
          </a:prstGeom>
          <a:noFill/>
        </p:spPr>
        <p:txBody>
          <a:bodyPr wrap="none" rtlCol="0">
            <a:spAutoFit/>
          </a:bodyPr>
          <a:lstStyle/>
          <a:p>
            <a:pPr>
              <a:lnSpc>
                <a:spcPct val="150000"/>
              </a:lnSpc>
            </a:pPr>
            <a:r>
              <a:rPr lang="en-US" sz="2800" b="1" i="0" dirty="0">
                <a:solidFill>
                  <a:srgbClr val="2C3E50"/>
                </a:solidFill>
                <a:effectLst/>
              </a:rPr>
              <a:t>"core" genes</a:t>
            </a:r>
          </a:p>
          <a:p>
            <a:pPr marL="342900" indent="-342900">
              <a:lnSpc>
                <a:spcPct val="150000"/>
              </a:lnSpc>
              <a:buAutoNum type="arabicPeriod"/>
            </a:pPr>
            <a:r>
              <a:rPr lang="en-US" sz="2800" dirty="0"/>
              <a:t>High universality: orthologs present in most species</a:t>
            </a:r>
          </a:p>
          <a:p>
            <a:pPr marL="342900" indent="-342900">
              <a:lnSpc>
                <a:spcPct val="150000"/>
              </a:lnSpc>
              <a:buAutoNum type="arabicPeriod"/>
            </a:pPr>
            <a:r>
              <a:rPr lang="en-US" sz="2800" dirty="0"/>
              <a:t>Low duplication: most species have a single copy</a:t>
            </a:r>
          </a:p>
        </p:txBody>
      </p:sp>
      <p:sp>
        <p:nvSpPr>
          <p:cNvPr id="4" name="TextBox 3">
            <a:extLst>
              <a:ext uri="{FF2B5EF4-FFF2-40B4-BE49-F238E27FC236}">
                <a16:creationId xmlns:a16="http://schemas.microsoft.com/office/drawing/2014/main" id="{8091E02C-0B70-F79C-0429-227A97D94961}"/>
              </a:ext>
            </a:extLst>
          </p:cNvPr>
          <p:cNvSpPr txBox="1"/>
          <p:nvPr/>
        </p:nvSpPr>
        <p:spPr>
          <a:xfrm>
            <a:off x="1226756" y="4589299"/>
            <a:ext cx="6582169" cy="954107"/>
          </a:xfrm>
          <a:prstGeom prst="rect">
            <a:avLst/>
          </a:prstGeom>
          <a:noFill/>
        </p:spPr>
        <p:txBody>
          <a:bodyPr wrap="square" rtlCol="0">
            <a:spAutoFit/>
          </a:bodyPr>
          <a:lstStyle/>
          <a:p>
            <a:r>
              <a:rPr lang="en-US" sz="2800" dirty="0"/>
              <a:t>What to expect for the presence of “core” genes in a new genome?</a:t>
            </a:r>
          </a:p>
        </p:txBody>
      </p:sp>
    </p:spTree>
    <p:extLst>
      <p:ext uri="{BB962C8B-B14F-4D97-AF65-F5344CB8AC3E}">
        <p14:creationId xmlns:p14="http://schemas.microsoft.com/office/powerpoint/2010/main" val="3582201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687"/>
          </a:xfrm>
        </p:spPr>
        <p:txBody>
          <a:bodyPr>
            <a:normAutofit/>
          </a:bodyPr>
          <a:lstStyle/>
          <a:p>
            <a:r>
              <a:rPr lang="en-US" sz="3200" dirty="0"/>
              <a:t>Evaluation with BUSCO</a:t>
            </a:r>
          </a:p>
        </p:txBody>
      </p:sp>
      <p:sp>
        <p:nvSpPr>
          <p:cNvPr id="3" name="Content Placeholder 2"/>
          <p:cNvSpPr>
            <a:spLocks noGrp="1"/>
          </p:cNvSpPr>
          <p:nvPr>
            <p:ph idx="1"/>
          </p:nvPr>
        </p:nvSpPr>
        <p:spPr>
          <a:xfrm>
            <a:off x="457200" y="933325"/>
            <a:ext cx="8229600" cy="812224"/>
          </a:xfrm>
        </p:spPr>
        <p:txBody>
          <a:bodyPr>
            <a:normAutofit lnSpcReduction="10000"/>
          </a:bodyPr>
          <a:lstStyle/>
          <a:p>
            <a:pPr marL="0" indent="0">
              <a:buNone/>
            </a:pPr>
            <a:r>
              <a:rPr lang="en-US" dirty="0"/>
              <a:t>Assessing genome assembly and annotation completeness with Benchmarking Universal Single-Copy </a:t>
            </a:r>
            <a:r>
              <a:rPr lang="en-US" dirty="0" err="1"/>
              <a:t>Orthologs</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63</a:t>
            </a:fld>
            <a:endParaRPr lang="en-US"/>
          </a:p>
        </p:txBody>
      </p:sp>
      <p:pic>
        <p:nvPicPr>
          <p:cNvPr id="5" name="Picture 4" descr="Screenshot 2019-04-01 23.2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13" y="1706312"/>
            <a:ext cx="6727373" cy="4993606"/>
          </a:xfrm>
          <a:prstGeom prst="rect">
            <a:avLst/>
          </a:prstGeom>
        </p:spPr>
      </p:pic>
      <p:sp>
        <p:nvSpPr>
          <p:cNvPr id="6" name="Rectangle 5"/>
          <p:cNvSpPr/>
          <p:nvPr/>
        </p:nvSpPr>
        <p:spPr>
          <a:xfrm>
            <a:off x="165100" y="6538912"/>
            <a:ext cx="2768600" cy="215444"/>
          </a:xfrm>
          <a:prstGeom prst="rect">
            <a:avLst/>
          </a:prstGeom>
        </p:spPr>
        <p:txBody>
          <a:bodyPr wrap="square">
            <a:spAutoFit/>
          </a:bodyPr>
          <a:lstStyle/>
          <a:p>
            <a:r>
              <a:rPr lang="en-US" sz="800" dirty="0"/>
              <a:t>file:///Users/liu3zhen/Downloads/BUSCO_v3_userguide.pdf</a:t>
            </a:r>
          </a:p>
        </p:txBody>
      </p:sp>
    </p:spTree>
    <p:extLst>
      <p:ext uri="{BB962C8B-B14F-4D97-AF65-F5344CB8AC3E}">
        <p14:creationId xmlns:p14="http://schemas.microsoft.com/office/powerpoint/2010/main" val="3571822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8" y="966977"/>
            <a:ext cx="8193242" cy="5389373"/>
          </a:xfrm>
        </p:spPr>
        <p:txBody>
          <a:bodyPr>
            <a:normAutofit lnSpcReduction="10000"/>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2800" dirty="0">
                <a:solidFill>
                  <a:schemeClr val="bg1">
                    <a:lumMod val="85000"/>
                  </a:schemeClr>
                </a:solidFill>
              </a:rPr>
              <a:t>Genome annotation</a:t>
            </a:r>
          </a:p>
          <a:p>
            <a:pPr>
              <a:lnSpc>
                <a:spcPct val="120000"/>
              </a:lnSpc>
            </a:pPr>
            <a:r>
              <a:rPr lang="en-US" sz="36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64</a:t>
            </a:fld>
            <a:endParaRPr lang="en-US"/>
          </a:p>
        </p:txBody>
      </p:sp>
    </p:spTree>
    <p:extLst>
      <p:ext uri="{BB962C8B-B14F-4D97-AF65-F5344CB8AC3E}">
        <p14:creationId xmlns:p14="http://schemas.microsoft.com/office/powerpoint/2010/main" val="35632179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126"/>
            <a:ext cx="8229600" cy="987067"/>
          </a:xfrm>
        </p:spPr>
        <p:txBody>
          <a:bodyPr>
            <a:normAutofit fontScale="90000"/>
          </a:bodyPr>
          <a:lstStyle/>
          <a:p>
            <a:r>
              <a:rPr lang="en-US" sz="3600" b="0" i="0" dirty="0">
                <a:latin typeface="Calibri Light" panose="020F0302020204030204" pitchFamily="34" charset="0"/>
                <a:cs typeface="Calibri Light" panose="020F0302020204030204" pitchFamily="34" charset="0"/>
              </a:rPr>
              <a:t>Case 2: Maize genome assembly with Nanopore </a:t>
            </a:r>
            <a:r>
              <a:rPr lang="en-US" sz="3600" b="0" i="0" dirty="0" err="1">
                <a:latin typeface="Calibri Light" panose="020F0302020204030204" pitchFamily="34" charset="0"/>
                <a:cs typeface="Calibri Light" panose="020F0302020204030204" pitchFamily="34" charset="0"/>
              </a:rPr>
              <a:t>MinION</a:t>
            </a:r>
            <a:r>
              <a:rPr lang="en-US" sz="3600" b="0" i="0" dirty="0">
                <a:latin typeface="Calibri Light" panose="020F0302020204030204" pitchFamily="34" charset="0"/>
                <a:cs typeface="Calibri Light" panose="020F0302020204030204" pitchFamily="34" charset="0"/>
              </a:rPr>
              <a:t> sequencing</a:t>
            </a:r>
          </a:p>
        </p:txBody>
      </p:sp>
      <p:pic>
        <p:nvPicPr>
          <p:cNvPr id="5" name="Picture 4"/>
          <p:cNvPicPr>
            <a:picLocks noChangeAspect="1"/>
          </p:cNvPicPr>
          <p:nvPr/>
        </p:nvPicPr>
        <p:blipFill>
          <a:blip r:embed="rId3"/>
          <a:stretch>
            <a:fillRect/>
          </a:stretch>
        </p:blipFill>
        <p:spPr>
          <a:xfrm>
            <a:off x="676199" y="3624206"/>
            <a:ext cx="3636212" cy="2925469"/>
          </a:xfrm>
          <a:prstGeom prst="rect">
            <a:avLst/>
          </a:prstGeom>
        </p:spPr>
      </p:pic>
      <p:pic>
        <p:nvPicPr>
          <p:cNvPr id="4" name="Picture 3"/>
          <p:cNvPicPr>
            <a:picLocks noChangeAspect="1"/>
          </p:cNvPicPr>
          <p:nvPr/>
        </p:nvPicPr>
        <p:blipFill>
          <a:blip r:embed="rId4"/>
          <a:stretch>
            <a:fillRect/>
          </a:stretch>
        </p:blipFill>
        <p:spPr>
          <a:xfrm>
            <a:off x="1484116" y="2237752"/>
            <a:ext cx="2430121" cy="1059533"/>
          </a:xfrm>
          <a:prstGeom prst="rect">
            <a:avLst/>
          </a:prstGeom>
        </p:spPr>
      </p:pic>
      <p:sp>
        <p:nvSpPr>
          <p:cNvPr id="6" name="TextBox 5"/>
          <p:cNvSpPr txBox="1"/>
          <p:nvPr/>
        </p:nvSpPr>
        <p:spPr>
          <a:xfrm>
            <a:off x="1021319" y="1316975"/>
            <a:ext cx="2183611" cy="954107"/>
          </a:xfrm>
          <a:prstGeom prst="rect">
            <a:avLst/>
          </a:prstGeom>
          <a:noFill/>
        </p:spPr>
        <p:txBody>
          <a:bodyPr wrap="none" rtlCol="0">
            <a:spAutoFit/>
          </a:bodyPr>
          <a:lstStyle/>
          <a:p>
            <a:r>
              <a:rPr lang="en-US" sz="2400" dirty="0" err="1"/>
              <a:t>Nanopore</a:t>
            </a:r>
            <a:endParaRPr lang="en-US" sz="2400" dirty="0"/>
          </a:p>
          <a:p>
            <a:r>
              <a:rPr lang="en-US" sz="2400" dirty="0" err="1"/>
              <a:t>MinION</a:t>
            </a:r>
            <a:r>
              <a:rPr lang="en-US" sz="2400" dirty="0"/>
              <a:t> (N=</a:t>
            </a:r>
            <a:r>
              <a:rPr lang="en-US" sz="3200" dirty="0">
                <a:solidFill>
                  <a:schemeClr val="accent3">
                    <a:lumMod val="50000"/>
                  </a:schemeClr>
                </a:solidFill>
              </a:rPr>
              <a:t>31</a:t>
            </a:r>
            <a:r>
              <a:rPr lang="en-US" sz="2400" dirty="0"/>
              <a:t>)</a:t>
            </a:r>
          </a:p>
        </p:txBody>
      </p:sp>
      <p:pic>
        <p:nvPicPr>
          <p:cNvPr id="7" name="Picture 6" descr="Screenshot 2018-11-21 23.29.41.png">
            <a:extLst>
              <a:ext uri="{FF2B5EF4-FFF2-40B4-BE49-F238E27FC236}">
                <a16:creationId xmlns:a16="http://schemas.microsoft.com/office/drawing/2014/main" id="{4EDEE0D6-4732-FB4E-BF21-E219E9875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411" y="1245670"/>
            <a:ext cx="4039740" cy="2097391"/>
          </a:xfrm>
          <a:prstGeom prst="rect">
            <a:avLst/>
          </a:prstGeom>
        </p:spPr>
      </p:pic>
      <p:sp>
        <p:nvSpPr>
          <p:cNvPr id="8" name="TextBox 7">
            <a:extLst>
              <a:ext uri="{FF2B5EF4-FFF2-40B4-BE49-F238E27FC236}">
                <a16:creationId xmlns:a16="http://schemas.microsoft.com/office/drawing/2014/main" id="{56EAC748-F841-F148-AA0A-4E6CE442D5C1}"/>
              </a:ext>
            </a:extLst>
          </p:cNvPr>
          <p:cNvSpPr txBox="1"/>
          <p:nvPr/>
        </p:nvSpPr>
        <p:spPr>
          <a:xfrm>
            <a:off x="5815757" y="1775002"/>
            <a:ext cx="3156313" cy="707886"/>
          </a:xfrm>
          <a:prstGeom prst="rect">
            <a:avLst/>
          </a:prstGeom>
          <a:noFill/>
        </p:spPr>
        <p:txBody>
          <a:bodyPr wrap="none" rtlCol="0">
            <a:spAutoFit/>
          </a:bodyPr>
          <a:lstStyle/>
          <a:p>
            <a:r>
              <a:rPr lang="en-US" sz="2000" dirty="0"/>
              <a:t>Output: 6-13 Gb per </a:t>
            </a:r>
            <a:r>
              <a:rPr lang="en-US" sz="2000" dirty="0" err="1"/>
              <a:t>flowcell</a:t>
            </a:r>
            <a:endParaRPr lang="en-US" sz="2000" dirty="0"/>
          </a:p>
          <a:p>
            <a:r>
              <a:rPr lang="en-US" sz="2000" dirty="0"/>
              <a:t>error rate: ~10%</a:t>
            </a:r>
          </a:p>
        </p:txBody>
      </p:sp>
      <p:pic>
        <p:nvPicPr>
          <p:cNvPr id="10" name="Picture 9" descr="A188WGS.pdf">
            <a:extLst>
              <a:ext uri="{FF2B5EF4-FFF2-40B4-BE49-F238E27FC236}">
                <a16:creationId xmlns:a16="http://schemas.microsoft.com/office/drawing/2014/main" id="{E0EF1AED-FBB9-C347-B460-ED6716B1C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8776" y="3343061"/>
            <a:ext cx="3962615" cy="3440594"/>
          </a:xfrm>
          <a:prstGeom prst="rect">
            <a:avLst/>
          </a:prstGeom>
        </p:spPr>
      </p:pic>
      <p:sp>
        <p:nvSpPr>
          <p:cNvPr id="11" name="TextBox 10">
            <a:extLst>
              <a:ext uri="{FF2B5EF4-FFF2-40B4-BE49-F238E27FC236}">
                <a16:creationId xmlns:a16="http://schemas.microsoft.com/office/drawing/2014/main" id="{167E1C0E-45D2-9348-A479-61EAE84C419D}"/>
              </a:ext>
            </a:extLst>
          </p:cNvPr>
          <p:cNvSpPr txBox="1"/>
          <p:nvPr/>
        </p:nvSpPr>
        <p:spPr>
          <a:xfrm>
            <a:off x="2526923" y="2984161"/>
            <a:ext cx="1231747" cy="584775"/>
          </a:xfrm>
          <a:prstGeom prst="rect">
            <a:avLst/>
          </a:prstGeom>
          <a:noFill/>
        </p:spPr>
        <p:txBody>
          <a:bodyPr wrap="none" rtlCol="0">
            <a:spAutoFit/>
          </a:bodyPr>
          <a:lstStyle/>
          <a:p>
            <a:r>
              <a:rPr lang="en-US" sz="1600" dirty="0"/>
              <a:t>FLO-MIN106</a:t>
            </a:r>
          </a:p>
          <a:p>
            <a:r>
              <a:rPr lang="en-US" sz="1600" dirty="0"/>
              <a:t>SQK-LSK109 </a:t>
            </a:r>
          </a:p>
        </p:txBody>
      </p:sp>
      <p:sp>
        <p:nvSpPr>
          <p:cNvPr id="3" name="Slide Number Placeholder 2">
            <a:extLst>
              <a:ext uri="{FF2B5EF4-FFF2-40B4-BE49-F238E27FC236}">
                <a16:creationId xmlns:a16="http://schemas.microsoft.com/office/drawing/2014/main" id="{4F742FBE-C5B3-4343-A575-33A2512628B6}"/>
              </a:ext>
            </a:extLst>
          </p:cNvPr>
          <p:cNvSpPr>
            <a:spLocks noGrp="1"/>
          </p:cNvSpPr>
          <p:nvPr>
            <p:ph type="sldNum" sz="quarter" idx="12"/>
          </p:nvPr>
        </p:nvSpPr>
        <p:spPr/>
        <p:txBody>
          <a:bodyPr/>
          <a:lstStyle/>
          <a:p>
            <a:fld id="{9DA039C4-C5F2-1743-BB7A-5D831266C61E}" type="slidenum">
              <a:rPr lang="en-US" smtClean="0"/>
              <a:t>65</a:t>
            </a:fld>
            <a:endParaRPr lang="en-US"/>
          </a:p>
        </p:txBody>
      </p:sp>
      <p:pic>
        <p:nvPicPr>
          <p:cNvPr id="1026" name="Picture 2">
            <a:extLst>
              <a:ext uri="{FF2B5EF4-FFF2-40B4-BE49-F238E27FC236}">
                <a16:creationId xmlns:a16="http://schemas.microsoft.com/office/drawing/2014/main" id="{8D8A801F-4B9E-BF49-8EA3-71A3225FF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98" y="2610385"/>
            <a:ext cx="1143751" cy="11437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1AD0D2-E17F-9F42-9C38-5588F9DCBCDF}"/>
              </a:ext>
            </a:extLst>
          </p:cNvPr>
          <p:cNvSpPr txBox="1"/>
          <p:nvPr/>
        </p:nvSpPr>
        <p:spPr>
          <a:xfrm>
            <a:off x="148530" y="3711122"/>
            <a:ext cx="1238159" cy="369332"/>
          </a:xfrm>
          <a:prstGeom prst="rect">
            <a:avLst/>
          </a:prstGeom>
          <a:noFill/>
        </p:spPr>
        <p:txBody>
          <a:bodyPr wrap="none" rtlCol="0">
            <a:spAutoFit/>
          </a:bodyPr>
          <a:lstStyle/>
          <a:p>
            <a:r>
              <a:rPr lang="en-US" dirty="0" err="1"/>
              <a:t>Guifang</a:t>
            </a:r>
            <a:r>
              <a:rPr lang="en-US" dirty="0"/>
              <a:t> Lin</a:t>
            </a:r>
          </a:p>
        </p:txBody>
      </p:sp>
    </p:spTree>
    <p:extLst>
      <p:ext uri="{BB962C8B-B14F-4D97-AF65-F5344CB8AC3E}">
        <p14:creationId xmlns:p14="http://schemas.microsoft.com/office/powerpoint/2010/main" val="3913244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10800000">
            <a:off x="116490" y="488535"/>
            <a:ext cx="492443" cy="2523509"/>
          </a:xfrm>
          <a:prstGeom prst="rect">
            <a:avLst/>
          </a:prstGeom>
          <a:solidFill>
            <a:schemeClr val="bg1">
              <a:lumMod val="7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a:t>
            </a:r>
          </a:p>
        </p:txBody>
      </p:sp>
      <p:sp>
        <p:nvSpPr>
          <p:cNvPr id="8" name="TextBox 7"/>
          <p:cNvSpPr txBox="1"/>
          <p:nvPr/>
        </p:nvSpPr>
        <p:spPr>
          <a:xfrm rot="10800000">
            <a:off x="116490" y="3563946"/>
            <a:ext cx="492443" cy="3002224"/>
          </a:xfrm>
          <a:prstGeom prst="rect">
            <a:avLst/>
          </a:prstGeom>
          <a:solidFill>
            <a:schemeClr val="bg1">
              <a:lumMod val="6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II</a:t>
            </a:r>
          </a:p>
        </p:txBody>
      </p:sp>
      <p:sp>
        <p:nvSpPr>
          <p:cNvPr id="9" name="Rectangle 8"/>
          <p:cNvSpPr/>
          <p:nvPr/>
        </p:nvSpPr>
        <p:spPr>
          <a:xfrm>
            <a:off x="2161877" y="2025716"/>
            <a:ext cx="1498073" cy="4572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r>
              <a:rPr lang="en-US" sz="1400" dirty="0">
                <a:solidFill>
                  <a:srgbClr val="000000"/>
                </a:solidFill>
                <a:latin typeface="Helvetica" panose="020B0604020202020204" pitchFamily="34" charset="0"/>
                <a:cs typeface="Helvetica" panose="020B0604020202020204" pitchFamily="34" charset="0"/>
              </a:rPr>
              <a:t>Illumina (90X)</a:t>
            </a:r>
          </a:p>
          <a:p>
            <a:r>
              <a:rPr lang="en-US" sz="1400" dirty="0">
                <a:solidFill>
                  <a:srgbClr val="000000"/>
                </a:solidFill>
                <a:latin typeface="Helvetica" panose="020B0604020202020204" pitchFamily="34" charset="0"/>
                <a:cs typeface="Helvetica" panose="020B0604020202020204" pitchFamily="34" charset="0"/>
              </a:rPr>
              <a:t>polishing</a:t>
            </a:r>
          </a:p>
        </p:txBody>
      </p:sp>
      <p:sp>
        <p:nvSpPr>
          <p:cNvPr id="12" name="Rectangle 11"/>
          <p:cNvSpPr/>
          <p:nvPr/>
        </p:nvSpPr>
        <p:spPr>
          <a:xfrm>
            <a:off x="758539" y="482867"/>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Nanopore long reads (90X)</a:t>
            </a:r>
          </a:p>
        </p:txBody>
      </p:sp>
      <p:sp>
        <p:nvSpPr>
          <p:cNvPr id="13" name="Rectangle 12"/>
          <p:cNvSpPr/>
          <p:nvPr/>
        </p:nvSpPr>
        <p:spPr>
          <a:xfrm>
            <a:off x="758539" y="3610766"/>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BioNano</a:t>
            </a:r>
            <a:r>
              <a:rPr lang="en-US" sz="1400" b="1" dirty="0">
                <a:solidFill>
                  <a:srgbClr val="000000"/>
                </a:solidFill>
                <a:latin typeface="Helvetica" panose="020B0604020202020204" pitchFamily="34" charset="0"/>
                <a:cs typeface="Helvetica" panose="020B0604020202020204" pitchFamily="34" charset="0"/>
              </a:rPr>
              <a:t> map</a:t>
            </a:r>
          </a:p>
        </p:txBody>
      </p:sp>
      <p:sp>
        <p:nvSpPr>
          <p:cNvPr id="14" name="Rectangle 13"/>
          <p:cNvSpPr/>
          <p:nvPr/>
        </p:nvSpPr>
        <p:spPr>
          <a:xfrm>
            <a:off x="758539" y="4728504"/>
            <a:ext cx="2446868"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16" name="Rectangle 15"/>
          <p:cNvSpPr/>
          <p:nvPr/>
        </p:nvSpPr>
        <p:spPr>
          <a:xfrm>
            <a:off x="3562210" y="3632030"/>
            <a:ext cx="2146411" cy="443753"/>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GBS of DH lines</a:t>
            </a:r>
          </a:p>
        </p:txBody>
      </p:sp>
      <p:sp>
        <p:nvSpPr>
          <p:cNvPr id="25" name="Rectangle 24"/>
          <p:cNvSpPr/>
          <p:nvPr/>
        </p:nvSpPr>
        <p:spPr>
          <a:xfrm>
            <a:off x="758539" y="1508953"/>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Canu</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asm</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Nanopolish</a:t>
            </a:r>
            <a:endParaRPr lang="en-US" sz="1400" b="1" dirty="0">
              <a:solidFill>
                <a:srgbClr val="000000"/>
              </a:solidFill>
              <a:latin typeface="Helvetica" panose="020B0604020202020204" pitchFamily="34" charset="0"/>
              <a:cs typeface="Helvetica" panose="020B0604020202020204" pitchFamily="34" charset="0"/>
            </a:endParaRPr>
          </a:p>
        </p:txBody>
      </p:sp>
      <p:sp>
        <p:nvSpPr>
          <p:cNvPr id="26" name="Down Arrow 25"/>
          <p:cNvSpPr/>
          <p:nvPr/>
        </p:nvSpPr>
        <p:spPr>
          <a:xfrm>
            <a:off x="1785898" y="101498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758539" y="2554845"/>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Polished contigs</a:t>
            </a:r>
          </a:p>
        </p:txBody>
      </p:sp>
      <p:sp>
        <p:nvSpPr>
          <p:cNvPr id="40" name="Rectangle 39"/>
          <p:cNvSpPr/>
          <p:nvPr/>
        </p:nvSpPr>
        <p:spPr>
          <a:xfrm>
            <a:off x="3562210" y="4729070"/>
            <a:ext cx="2146411" cy="4573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Genetic map</a:t>
            </a:r>
          </a:p>
        </p:txBody>
      </p:sp>
      <p:sp>
        <p:nvSpPr>
          <p:cNvPr id="42" name="Down Arrow 41"/>
          <p:cNvSpPr/>
          <p:nvPr/>
        </p:nvSpPr>
        <p:spPr>
          <a:xfrm>
            <a:off x="1785898" y="41604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4439036" y="41951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TextBox 61"/>
          <p:cNvSpPr txBox="1"/>
          <p:nvPr/>
        </p:nvSpPr>
        <p:spPr>
          <a:xfrm>
            <a:off x="2178656" y="1021213"/>
            <a:ext cx="628698" cy="338554"/>
          </a:xfrm>
          <a:prstGeom prst="rect">
            <a:avLst/>
          </a:prstGeom>
          <a:noFill/>
        </p:spPr>
        <p:txBody>
          <a:bodyPr wrap="none" rtlCol="0">
            <a:spAutoFit/>
          </a:bodyPr>
          <a:lstStyle/>
          <a:p>
            <a:r>
              <a:rPr lang="en-US" sz="1600" dirty="0" err="1">
                <a:latin typeface="Helvetica" panose="020B0604020202020204" pitchFamily="34" charset="0"/>
                <a:cs typeface="Helvetica" panose="020B0604020202020204" pitchFamily="34" charset="0"/>
              </a:rPr>
              <a:t>canu</a:t>
            </a:r>
            <a:endParaRPr lang="en-US" sz="1600" dirty="0">
              <a:latin typeface="Helvetica" panose="020B0604020202020204" pitchFamily="34" charset="0"/>
              <a:cs typeface="Helvetica" panose="020B0604020202020204" pitchFamily="34" charset="0"/>
            </a:endParaRPr>
          </a:p>
        </p:txBody>
      </p:sp>
      <p:sp>
        <p:nvSpPr>
          <p:cNvPr id="63" name="Down Arrow 62"/>
          <p:cNvSpPr/>
          <p:nvPr/>
        </p:nvSpPr>
        <p:spPr>
          <a:xfrm>
            <a:off x="1785898" y="2048857"/>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4" name="TextBox 63"/>
          <p:cNvSpPr txBox="1"/>
          <p:nvPr/>
        </p:nvSpPr>
        <p:spPr>
          <a:xfrm>
            <a:off x="2135430" y="4112308"/>
            <a:ext cx="888000" cy="584775"/>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hybrid</a:t>
            </a:r>
          </a:p>
          <a:p>
            <a:r>
              <a:rPr lang="en-US" sz="1600" dirty="0">
                <a:latin typeface="Helvetica" panose="020B0604020202020204" pitchFamily="34" charset="0"/>
                <a:cs typeface="Helvetica" panose="020B0604020202020204" pitchFamily="34" charset="0"/>
              </a:rPr>
              <a:t>scaffold</a:t>
            </a:r>
          </a:p>
        </p:txBody>
      </p:sp>
      <p:sp>
        <p:nvSpPr>
          <p:cNvPr id="55" name="Down Arrow 54"/>
          <p:cNvSpPr/>
          <p:nvPr/>
        </p:nvSpPr>
        <p:spPr>
          <a:xfrm>
            <a:off x="4430467" y="5277249"/>
            <a:ext cx="409896" cy="457198"/>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TextBox 64"/>
          <p:cNvSpPr txBox="1"/>
          <p:nvPr/>
        </p:nvSpPr>
        <p:spPr>
          <a:xfrm>
            <a:off x="4803442" y="5296969"/>
            <a:ext cx="1131239" cy="338554"/>
          </a:xfrm>
          <a:prstGeom prst="rect">
            <a:avLst/>
          </a:prstGeom>
          <a:noFill/>
        </p:spPr>
        <p:txBody>
          <a:bodyPr wrap="none" rtlCol="0">
            <a:spAutoFit/>
          </a:bodyPr>
          <a:lstStyle/>
          <a:p>
            <a:r>
              <a:rPr lang="en-US" sz="1600" dirty="0">
                <a:latin typeface="Helvetica" pitchFamily="2" charset="0"/>
                <a:cs typeface="Helvetica" panose="020B0604020202020204" pitchFamily="34" charset="0"/>
              </a:rPr>
              <a:t>ALLMAPS</a:t>
            </a:r>
          </a:p>
        </p:txBody>
      </p:sp>
      <p:sp>
        <p:nvSpPr>
          <p:cNvPr id="45" name="Rectangle 44">
            <a:extLst>
              <a:ext uri="{FF2B5EF4-FFF2-40B4-BE49-F238E27FC236}">
                <a16:creationId xmlns:a16="http://schemas.microsoft.com/office/drawing/2014/main" id="{AEA82905-68E5-D942-BA5A-4E83AC2D2546}"/>
              </a:ext>
            </a:extLst>
          </p:cNvPr>
          <p:cNvSpPr/>
          <p:nvPr/>
        </p:nvSpPr>
        <p:spPr>
          <a:xfrm>
            <a:off x="3459569"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 </a:t>
            </a:r>
            <a:r>
              <a:rPr lang="en-US" sz="1400" b="1" dirty="0" err="1">
                <a:solidFill>
                  <a:schemeClr val="accent6">
                    <a:lumMod val="50000"/>
                  </a:schemeClr>
                </a:solidFill>
                <a:latin typeface="Helvetica" panose="020B0604020202020204" pitchFamily="34" charset="0"/>
                <a:cs typeface="Helvetica" panose="020B0604020202020204" pitchFamily="34" charset="0"/>
              </a:rPr>
              <a:t>pseudochr</a:t>
            </a:r>
            <a:endParaRPr lang="en-US" sz="1400" b="1" dirty="0">
              <a:solidFill>
                <a:schemeClr val="accent6">
                  <a:lumMod val="50000"/>
                </a:schemeClr>
              </a:solidFill>
              <a:latin typeface="Helvetica" panose="020B0604020202020204" pitchFamily="34" charset="0"/>
              <a:cs typeface="Helvetica" panose="020B0604020202020204" pitchFamily="34" charset="0"/>
            </a:endParaRPr>
          </a:p>
        </p:txBody>
      </p:sp>
      <p:sp>
        <p:nvSpPr>
          <p:cNvPr id="49" name="Down Arrow 48">
            <a:extLst>
              <a:ext uri="{FF2B5EF4-FFF2-40B4-BE49-F238E27FC236}">
                <a16:creationId xmlns:a16="http://schemas.microsoft.com/office/drawing/2014/main" id="{6A80AAC8-0399-054F-B89F-8D798C12B528}"/>
              </a:ext>
            </a:extLst>
          </p:cNvPr>
          <p:cNvSpPr/>
          <p:nvPr/>
        </p:nvSpPr>
        <p:spPr>
          <a:xfrm>
            <a:off x="1701881" y="3076447"/>
            <a:ext cx="560793" cy="503939"/>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CC7F8CF0-E9F6-AC4F-9C64-616BD481D3FA}"/>
              </a:ext>
            </a:extLst>
          </p:cNvPr>
          <p:cNvSpPr txBox="1"/>
          <p:nvPr/>
        </p:nvSpPr>
        <p:spPr>
          <a:xfrm>
            <a:off x="4835032" y="4223532"/>
            <a:ext cx="915635" cy="338554"/>
          </a:xfrm>
          <a:prstGeom prst="rect">
            <a:avLst/>
          </a:prstGeom>
          <a:noFill/>
        </p:spPr>
        <p:txBody>
          <a:bodyPr wrap="square" rtlCol="0">
            <a:spAutoFit/>
          </a:bodyPr>
          <a:lstStyle/>
          <a:p>
            <a:r>
              <a:rPr lang="en-US" sz="1600" dirty="0" err="1">
                <a:latin typeface="Helvetica" pitchFamily="2" charset="0"/>
              </a:rPr>
              <a:t>mstmap</a:t>
            </a:r>
            <a:endParaRPr lang="en-US" sz="1600" dirty="0">
              <a:latin typeface="Helvetica" pitchFamily="2" charset="0"/>
            </a:endParaRPr>
          </a:p>
        </p:txBody>
      </p:sp>
      <p:cxnSp>
        <p:nvCxnSpPr>
          <p:cNvPr id="5" name="Elbow Connector 4">
            <a:extLst>
              <a:ext uri="{FF2B5EF4-FFF2-40B4-BE49-F238E27FC236}">
                <a16:creationId xmlns:a16="http://schemas.microsoft.com/office/drawing/2014/main" id="{84E4AEE7-18D2-D543-A0F3-11FC5716619E}"/>
              </a:ext>
            </a:extLst>
          </p:cNvPr>
          <p:cNvCxnSpPr>
            <a:cxnSpLocks/>
            <a:stCxn id="14" idx="2"/>
            <a:endCxn id="16" idx="1"/>
          </p:cNvCxnSpPr>
          <p:nvPr/>
        </p:nvCxnSpPr>
        <p:spPr>
          <a:xfrm rot="5400000" flipH="1" flipV="1">
            <a:off x="2106193" y="3729686"/>
            <a:ext cx="1331796" cy="1580237"/>
          </a:xfrm>
          <a:prstGeom prst="bentConnector4">
            <a:avLst>
              <a:gd name="adj1" fmla="val -6472"/>
              <a:gd name="adj2" fmla="val 88710"/>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F3C47630-61E1-BD4F-B0E9-80A017E10E03}"/>
              </a:ext>
            </a:extLst>
          </p:cNvPr>
          <p:cNvSpPr/>
          <p:nvPr/>
        </p:nvSpPr>
        <p:spPr>
          <a:xfrm>
            <a:off x="4668518"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68" name="Title 67">
            <a:extLst>
              <a:ext uri="{FF2B5EF4-FFF2-40B4-BE49-F238E27FC236}">
                <a16:creationId xmlns:a16="http://schemas.microsoft.com/office/drawing/2014/main" id="{2E90040E-26CA-5A4F-B151-5024CF9B4E6D}"/>
              </a:ext>
            </a:extLst>
          </p:cNvPr>
          <p:cNvSpPr>
            <a:spLocks noGrp="1"/>
          </p:cNvSpPr>
          <p:nvPr>
            <p:ph type="title"/>
          </p:nvPr>
        </p:nvSpPr>
        <p:spPr>
          <a:xfrm>
            <a:off x="4215476" y="342387"/>
            <a:ext cx="4572000" cy="781166"/>
          </a:xfrm>
        </p:spPr>
        <p:txBody>
          <a:bodyPr>
            <a:normAutofit/>
          </a:bodyPr>
          <a:lstStyle/>
          <a:p>
            <a:r>
              <a:rPr lang="en-US" sz="3200" b="1" i="0" dirty="0">
                <a:latin typeface="Calibri Light" panose="020F0302020204030204" pitchFamily="34" charset="0"/>
                <a:cs typeface="Calibri Light" panose="020F0302020204030204" pitchFamily="34" charset="0"/>
              </a:rPr>
              <a:t>Assembly</a:t>
            </a:r>
            <a:r>
              <a:rPr lang="en-US" sz="3200" b="1" i="0" baseline="0" dirty="0">
                <a:latin typeface="Calibri Light" panose="020F0302020204030204" pitchFamily="34" charset="0"/>
                <a:cs typeface="Calibri Light" panose="020F0302020204030204" pitchFamily="34" charset="0"/>
              </a:rPr>
              <a:t> strategy</a:t>
            </a:r>
            <a:endParaRPr lang="en-US" sz="3200" b="1" i="0" dirty="0">
              <a:latin typeface="Calibri Light" panose="020F0302020204030204" pitchFamily="34" charset="0"/>
              <a:cs typeface="Calibri Light" panose="020F0302020204030204" pitchFamily="34" charset="0"/>
            </a:endParaRPr>
          </a:p>
        </p:txBody>
      </p:sp>
      <p:sp>
        <p:nvSpPr>
          <p:cNvPr id="71" name="Rectangle 70">
            <a:extLst>
              <a:ext uri="{FF2B5EF4-FFF2-40B4-BE49-F238E27FC236}">
                <a16:creationId xmlns:a16="http://schemas.microsoft.com/office/drawing/2014/main" id="{90089034-5A44-A342-90FA-B5DAE080868C}"/>
              </a:ext>
            </a:extLst>
          </p:cNvPr>
          <p:cNvSpPr/>
          <p:nvPr/>
        </p:nvSpPr>
        <p:spPr>
          <a:xfrm>
            <a:off x="3562210" y="2557196"/>
            <a:ext cx="867134"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Mt; Pt</a:t>
            </a:r>
          </a:p>
        </p:txBody>
      </p:sp>
      <p:cxnSp>
        <p:nvCxnSpPr>
          <p:cNvPr id="73" name="Straight Arrow Connector 72">
            <a:extLst>
              <a:ext uri="{FF2B5EF4-FFF2-40B4-BE49-F238E27FC236}">
                <a16:creationId xmlns:a16="http://schemas.microsoft.com/office/drawing/2014/main" id="{866B4EEB-A2BC-6C49-B430-F1D7C2A0ABFD}"/>
              </a:ext>
            </a:extLst>
          </p:cNvPr>
          <p:cNvCxnSpPr>
            <a:stCxn id="34" idx="3"/>
            <a:endCxn id="71" idx="1"/>
          </p:cNvCxnSpPr>
          <p:nvPr/>
        </p:nvCxnSpPr>
        <p:spPr>
          <a:xfrm>
            <a:off x="3205406" y="2783445"/>
            <a:ext cx="356804" cy="2351"/>
          </a:xfrm>
          <a:prstGeom prst="straightConnector1">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0" name="Table 9">
            <a:extLst>
              <a:ext uri="{FF2B5EF4-FFF2-40B4-BE49-F238E27FC236}">
                <a16:creationId xmlns:a16="http://schemas.microsoft.com/office/drawing/2014/main" id="{BDB61EEB-92C3-3F4E-B823-91EAFE12722C}"/>
              </a:ext>
            </a:extLst>
          </p:cNvPr>
          <p:cNvGraphicFramePr>
            <a:graphicFrameLocks noGrp="1"/>
          </p:cNvGraphicFramePr>
          <p:nvPr>
            <p:extLst>
              <p:ext uri="{D42A27DB-BD31-4B8C-83A1-F6EECF244321}">
                <p14:modId xmlns:p14="http://schemas.microsoft.com/office/powerpoint/2010/main" val="3209125899"/>
              </p:ext>
            </p:extLst>
          </p:nvPr>
        </p:nvGraphicFramePr>
        <p:xfrm>
          <a:off x="5910566" y="1300915"/>
          <a:ext cx="3106649" cy="4914408"/>
        </p:xfrm>
        <a:graphic>
          <a:graphicData uri="http://schemas.openxmlformats.org/drawingml/2006/table">
            <a:tbl>
              <a:tblPr bandRow="1">
                <a:tableStyleId>{5C22544A-7EE6-4342-B048-85BDC9FD1C3A}</a:tableStyleId>
              </a:tblPr>
              <a:tblGrid>
                <a:gridCol w="965722">
                  <a:extLst>
                    <a:ext uri="{9D8B030D-6E8A-4147-A177-3AD203B41FA5}">
                      <a16:colId xmlns:a16="http://schemas.microsoft.com/office/drawing/2014/main" val="2753862100"/>
                    </a:ext>
                  </a:extLst>
                </a:gridCol>
                <a:gridCol w="1402080">
                  <a:extLst>
                    <a:ext uri="{9D8B030D-6E8A-4147-A177-3AD203B41FA5}">
                      <a16:colId xmlns:a16="http://schemas.microsoft.com/office/drawing/2014/main" val="2196624211"/>
                    </a:ext>
                  </a:extLst>
                </a:gridCol>
                <a:gridCol w="738847">
                  <a:extLst>
                    <a:ext uri="{9D8B030D-6E8A-4147-A177-3AD203B41FA5}">
                      <a16:colId xmlns:a16="http://schemas.microsoft.com/office/drawing/2014/main" val="165282350"/>
                    </a:ext>
                  </a:extLst>
                </a:gridCol>
              </a:tblGrid>
              <a:tr h="574629">
                <a:tc>
                  <a:txBody>
                    <a:bodyPr/>
                    <a:lstStyle/>
                    <a:p>
                      <a:pPr algn="ctr" rtl="0" fontAlgn="ctr"/>
                      <a:r>
                        <a:rPr lang="en-US" sz="1800" u="none" strike="noStrike" dirty="0" err="1">
                          <a:effectLst/>
                        </a:rPr>
                        <a:t>Chr</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ctr" rtl="0" fontAlgn="ctr"/>
                      <a:r>
                        <a:rPr lang="en-US" sz="1800" u="none" strike="noStrike" dirty="0">
                          <a:effectLst/>
                        </a:rPr>
                        <a:t>Length (bp)</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 genes</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289442021"/>
                  </a:ext>
                </a:extLst>
              </a:tr>
              <a:tr h="281451">
                <a:tc>
                  <a:txBody>
                    <a:bodyPr/>
                    <a:lstStyle/>
                    <a:p>
                      <a:pPr algn="ctr" rtl="0" fontAlgn="ctr"/>
                      <a:r>
                        <a:rPr lang="en-US" sz="1800" u="none" strike="noStrike" dirty="0">
                          <a:effectLst/>
                        </a:rPr>
                        <a:t>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307,989,483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6,034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500579644"/>
                  </a:ext>
                </a:extLst>
              </a:tr>
              <a:tr h="281451">
                <a:tc>
                  <a:txBody>
                    <a:bodyPr/>
                    <a:lstStyle/>
                    <a:p>
                      <a:pPr algn="ctr" rtl="0" fontAlgn="ctr"/>
                      <a:r>
                        <a:rPr lang="en-US" sz="1800" u="none" strike="noStrike" dirty="0">
                          <a:effectLst/>
                        </a:rPr>
                        <a:t>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251,027,758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4,873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465817163"/>
                  </a:ext>
                </a:extLst>
              </a:tr>
              <a:tr h="281451">
                <a:tc>
                  <a:txBody>
                    <a:bodyPr/>
                    <a:lstStyle/>
                    <a:p>
                      <a:pPr algn="ctr" rtl="0" fontAlgn="ctr"/>
                      <a:r>
                        <a:rPr lang="en-US" sz="1800" u="none" strike="noStrike" dirty="0">
                          <a:effectLst/>
                        </a:rPr>
                        <a:t>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243,219,806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41653217"/>
                  </a:ext>
                </a:extLst>
              </a:tr>
              <a:tr h="281451">
                <a:tc>
                  <a:txBody>
                    <a:bodyPr/>
                    <a:lstStyle/>
                    <a:p>
                      <a:pPr algn="ctr" rtl="0" fontAlgn="ctr"/>
                      <a:r>
                        <a:rPr lang="en-US" sz="1800" u="none" strike="noStrike" dirty="0">
                          <a:effectLst/>
                        </a:rPr>
                        <a:t>4</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255,421,021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4,315</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525578644"/>
                  </a:ext>
                </a:extLst>
              </a:tr>
              <a:tr h="281451">
                <a:tc>
                  <a:txBody>
                    <a:bodyPr/>
                    <a:lstStyle/>
                    <a:p>
                      <a:pPr algn="ctr" rtl="0" fontAlgn="ctr"/>
                      <a:r>
                        <a:rPr lang="en-US" sz="1800" u="none" strike="noStrike" dirty="0">
                          <a:effectLst/>
                        </a:rPr>
                        <a:t>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229,324,730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4,613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873898646"/>
                  </a:ext>
                </a:extLst>
              </a:tr>
              <a:tr h="281451">
                <a:tc>
                  <a:txBody>
                    <a:bodyPr/>
                    <a:lstStyle/>
                    <a:p>
                      <a:pPr algn="ctr" rtl="0" fontAlgn="ctr"/>
                      <a:r>
                        <a:rPr lang="en-US" sz="1800" u="none" strike="noStrike" dirty="0">
                          <a:effectLst/>
                        </a:rPr>
                        <a:t>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181,596,323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626749417"/>
                  </a:ext>
                </a:extLst>
              </a:tr>
              <a:tr h="281451">
                <a:tc>
                  <a:txBody>
                    <a:bodyPr/>
                    <a:lstStyle/>
                    <a:p>
                      <a:pPr algn="ctr" rtl="0" fontAlgn="ctr"/>
                      <a:r>
                        <a:rPr lang="en-US" sz="1800" u="none" strike="noStrike" dirty="0">
                          <a:effectLst/>
                        </a:rPr>
                        <a:t>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183,343,242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3,208</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82432821"/>
                  </a:ext>
                </a:extLst>
              </a:tr>
              <a:tr h="281451">
                <a:tc>
                  <a:txBody>
                    <a:bodyPr/>
                    <a:lstStyle/>
                    <a:p>
                      <a:pPr algn="ctr" rtl="0" fontAlgn="ctr"/>
                      <a:r>
                        <a:rPr lang="en-US" sz="1800" u="none" strike="noStrike" dirty="0">
                          <a:effectLst/>
                        </a:rPr>
                        <a:t>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182,018,909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3,653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47053901"/>
                  </a:ext>
                </a:extLst>
              </a:tr>
              <a:tr h="281451">
                <a:tc>
                  <a:txBody>
                    <a:bodyPr/>
                    <a:lstStyle/>
                    <a:p>
                      <a:pPr algn="ctr" rtl="0" fontAlgn="ctr"/>
                      <a:r>
                        <a:rPr lang="en-US" sz="1800" u="none" strike="noStrike" dirty="0">
                          <a:effectLst/>
                        </a:rPr>
                        <a:t>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165,494,689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3,082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53075762"/>
                  </a:ext>
                </a:extLst>
              </a:tr>
              <a:tr h="281451">
                <a:tc>
                  <a:txBody>
                    <a:bodyPr/>
                    <a:lstStyle/>
                    <a:p>
                      <a:pPr algn="ctr" rtl="0" fontAlgn="ctr"/>
                      <a:r>
                        <a:rPr lang="en-US" sz="1800" u="none" strike="noStrike" dirty="0">
                          <a:effectLst/>
                        </a:rPr>
                        <a:t>10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153,829,095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2,824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93774737"/>
                  </a:ext>
                </a:extLst>
              </a:tr>
              <a:tr h="293178">
                <a:tc>
                  <a:txBody>
                    <a:bodyPr/>
                    <a:lstStyle/>
                    <a:p>
                      <a:pPr algn="ctr" rtl="0" fontAlgn="ctr"/>
                      <a:r>
                        <a:rPr lang="en-US" sz="1800" u="none" strike="noStrike" dirty="0">
                          <a:effectLst/>
                        </a:rPr>
                        <a:t>mt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525,405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40</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615143449"/>
                  </a:ext>
                </a:extLst>
              </a:tr>
              <a:tr h="293178">
                <a:tc>
                  <a:txBody>
                    <a:bodyPr/>
                    <a:lstStyle/>
                    <a:p>
                      <a:pPr algn="ctr" rtl="0" fontAlgn="ctr"/>
                      <a:r>
                        <a:rPr lang="en-US" sz="1800" u="none" strike="noStrike" dirty="0" err="1">
                          <a:effectLst/>
                        </a:rPr>
                        <a:t>pt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140,437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39</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205678953"/>
                  </a:ext>
                </a:extLst>
              </a:tr>
              <a:tr h="340088">
                <a:tc>
                  <a:txBody>
                    <a:bodyPr/>
                    <a:lstStyle/>
                    <a:p>
                      <a:pPr algn="ctr" rtl="0" fontAlgn="ctr"/>
                      <a:r>
                        <a:rPr lang="en-US" sz="1800" u="none" strike="noStrike" dirty="0">
                          <a:effectLst/>
                        </a:rPr>
                        <a:t>Scaffolds</a:t>
                      </a:r>
                    </a:p>
                    <a:p>
                      <a:pPr algn="ctr" rtl="0" fontAlgn="ctr"/>
                      <a:r>
                        <a:rPr lang="en-US" sz="1800" u="none" strike="noStrike" dirty="0">
                          <a:effectLst/>
                        </a:rPr>
                        <a:t>(986)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16,204-2,700,288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739256927"/>
                  </a:ext>
                </a:extLst>
              </a:tr>
              <a:tr h="363540">
                <a:tc>
                  <a:txBody>
                    <a:bodyPr/>
                    <a:lstStyle/>
                    <a:p>
                      <a:pPr algn="ctr" rtl="0" fontAlgn="ctr"/>
                      <a:r>
                        <a:rPr lang="en-US" sz="1800" b="1" u="none" strike="noStrike" dirty="0">
                          <a:effectLst/>
                        </a:rPr>
                        <a:t>sum</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2,246,851,412</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40,747</a:t>
                      </a:r>
                      <a:endParaRPr lang="en-US" sz="1800" b="1"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30295313"/>
                  </a:ext>
                </a:extLst>
              </a:tr>
            </a:tbl>
          </a:graphicData>
        </a:graphic>
      </p:graphicFrame>
      <p:sp>
        <p:nvSpPr>
          <p:cNvPr id="11" name="Slide Number Placeholder 10">
            <a:extLst>
              <a:ext uri="{FF2B5EF4-FFF2-40B4-BE49-F238E27FC236}">
                <a16:creationId xmlns:a16="http://schemas.microsoft.com/office/drawing/2014/main" id="{84A88683-C42D-5D49-8FA7-6D43276D5946}"/>
              </a:ext>
            </a:extLst>
          </p:cNvPr>
          <p:cNvSpPr>
            <a:spLocks noGrp="1"/>
          </p:cNvSpPr>
          <p:nvPr>
            <p:ph type="sldNum" sz="quarter" idx="12"/>
          </p:nvPr>
        </p:nvSpPr>
        <p:spPr/>
        <p:txBody>
          <a:bodyPr/>
          <a:lstStyle/>
          <a:p>
            <a:fld id="{9DA039C4-C5F2-1743-BB7A-5D831266C61E}" type="slidenum">
              <a:rPr lang="en-US" smtClean="0"/>
              <a:t>66</a:t>
            </a:fld>
            <a:endParaRPr lang="en-US"/>
          </a:p>
        </p:txBody>
      </p:sp>
    </p:spTree>
    <p:extLst>
      <p:ext uri="{BB962C8B-B14F-4D97-AF65-F5344CB8AC3E}">
        <p14:creationId xmlns:p14="http://schemas.microsoft.com/office/powerpoint/2010/main" val="979849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7BFF-D6F4-DF48-ABAE-61470027E1EF}"/>
              </a:ext>
            </a:extLst>
          </p:cNvPr>
          <p:cNvSpPr>
            <a:spLocks noGrp="1"/>
          </p:cNvSpPr>
          <p:nvPr>
            <p:ph type="title"/>
          </p:nvPr>
        </p:nvSpPr>
        <p:spPr/>
        <p:txBody>
          <a:bodyPr>
            <a:normAutofit/>
          </a:bodyPr>
          <a:lstStyle/>
          <a:p>
            <a:r>
              <a:rPr lang="en-US" sz="3200" dirty="0" err="1"/>
              <a:t>Circos</a:t>
            </a:r>
            <a:r>
              <a:rPr lang="en-US" sz="3200" dirty="0"/>
              <a:t> plot to display genomic contents</a:t>
            </a:r>
          </a:p>
        </p:txBody>
      </p:sp>
      <p:sp>
        <p:nvSpPr>
          <p:cNvPr id="4" name="Slide Number Placeholder 3">
            <a:extLst>
              <a:ext uri="{FF2B5EF4-FFF2-40B4-BE49-F238E27FC236}">
                <a16:creationId xmlns:a16="http://schemas.microsoft.com/office/drawing/2014/main" id="{ADA37616-ABD9-5A41-ADD8-4066E97FBEE0}"/>
              </a:ext>
            </a:extLst>
          </p:cNvPr>
          <p:cNvSpPr>
            <a:spLocks noGrp="1"/>
          </p:cNvSpPr>
          <p:nvPr>
            <p:ph type="sldNum" sz="quarter" idx="12"/>
          </p:nvPr>
        </p:nvSpPr>
        <p:spPr/>
        <p:txBody>
          <a:bodyPr/>
          <a:lstStyle/>
          <a:p>
            <a:fld id="{9DA039C4-C5F2-1743-BB7A-5D831266C61E}" type="slidenum">
              <a:rPr lang="en-US" smtClean="0"/>
              <a:t>67</a:t>
            </a:fld>
            <a:endParaRPr lang="en-US"/>
          </a:p>
        </p:txBody>
      </p:sp>
      <p:pic>
        <p:nvPicPr>
          <p:cNvPr id="5" name="Google Shape;162;p25" descr="A close up of a logo&#10;&#10;Description automatically generated">
            <a:extLst>
              <a:ext uri="{FF2B5EF4-FFF2-40B4-BE49-F238E27FC236}">
                <a16:creationId xmlns:a16="http://schemas.microsoft.com/office/drawing/2014/main" id="{24823465-4023-7943-8657-13A90E0CE383}"/>
              </a:ext>
            </a:extLst>
          </p:cNvPr>
          <p:cNvPicPr preferRelativeResize="0"/>
          <p:nvPr/>
        </p:nvPicPr>
        <p:blipFill rotWithShape="1">
          <a:blip r:embed="rId2">
            <a:alphaModFix/>
          </a:blip>
          <a:srcRect/>
          <a:stretch/>
        </p:blipFill>
        <p:spPr>
          <a:xfrm>
            <a:off x="1657168" y="1058684"/>
            <a:ext cx="5829663" cy="5793423"/>
          </a:xfrm>
          <a:prstGeom prst="rect">
            <a:avLst/>
          </a:prstGeom>
          <a:noFill/>
          <a:ln>
            <a:noFill/>
          </a:ln>
        </p:spPr>
      </p:pic>
    </p:spTree>
    <p:extLst>
      <p:ext uri="{BB962C8B-B14F-4D97-AF65-F5344CB8AC3E}">
        <p14:creationId xmlns:p14="http://schemas.microsoft.com/office/powerpoint/2010/main" val="1269920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72987"/>
          </a:xfrm>
        </p:spPr>
        <p:txBody>
          <a:bodyPr/>
          <a:lstStyle/>
          <a:p>
            <a:r>
              <a:rPr lang="en-US" dirty="0"/>
              <a:t>Citations</a:t>
            </a:r>
          </a:p>
        </p:txBody>
      </p:sp>
      <p:sp>
        <p:nvSpPr>
          <p:cNvPr id="4" name="Content Placeholder 3"/>
          <p:cNvSpPr>
            <a:spLocks noGrp="1"/>
          </p:cNvSpPr>
          <p:nvPr>
            <p:ph idx="1"/>
          </p:nvPr>
        </p:nvSpPr>
        <p:spPr>
          <a:xfrm>
            <a:off x="203200" y="863001"/>
            <a:ext cx="8839200" cy="5493349"/>
          </a:xfrm>
        </p:spPr>
        <p:txBody>
          <a:bodyPr>
            <a:normAutofit/>
          </a:bodyPr>
          <a:lstStyle/>
          <a:p>
            <a:r>
              <a:rPr lang="en-US" sz="2000" dirty="0"/>
              <a:t>Berger, B., J. </a:t>
            </a:r>
            <a:r>
              <a:rPr lang="en-US" sz="2000" dirty="0" err="1"/>
              <a:t>Peng</a:t>
            </a:r>
            <a:r>
              <a:rPr lang="en-US" sz="2000" dirty="0"/>
              <a:t>, M. Singh, Computational solutions for </a:t>
            </a:r>
            <a:r>
              <a:rPr lang="en-US" sz="2000" dirty="0" err="1"/>
              <a:t>omics</a:t>
            </a:r>
            <a:r>
              <a:rPr lang="en-US" sz="2000" dirty="0"/>
              <a:t> data. Nature Reviews Genetics 14</a:t>
            </a:r>
            <a:r>
              <a:rPr lang="en-US" sz="2000" b="1" dirty="0"/>
              <a:t>:</a:t>
            </a:r>
            <a:r>
              <a:rPr lang="en-US" sz="2000" dirty="0"/>
              <a:t> 333-346 (2013).</a:t>
            </a:r>
          </a:p>
          <a:p>
            <a:r>
              <a:rPr lang="en-US" sz="2000" dirty="0" err="1"/>
              <a:t>Compeau</a:t>
            </a:r>
            <a:r>
              <a:rPr lang="en-US" sz="2000" dirty="0"/>
              <a:t>, P. E. C., P. A. </a:t>
            </a:r>
            <a:r>
              <a:rPr lang="en-US" sz="2000" dirty="0" err="1"/>
              <a:t>Pevzner</a:t>
            </a:r>
            <a:r>
              <a:rPr lang="en-US" sz="2000" dirty="0"/>
              <a:t>, G. </a:t>
            </a:r>
            <a:r>
              <a:rPr lang="en-US" sz="2000" dirty="0" err="1"/>
              <a:t>Tesler</a:t>
            </a:r>
            <a:r>
              <a:rPr lang="en-US" sz="2000" dirty="0"/>
              <a:t>, How to apply de </a:t>
            </a:r>
            <a:r>
              <a:rPr lang="en-US" sz="2000" dirty="0" err="1"/>
              <a:t>Bruijn</a:t>
            </a:r>
            <a:r>
              <a:rPr lang="en-US" sz="2000" dirty="0"/>
              <a:t> graphs to genome assembly. Nature Biotechnology 29</a:t>
            </a:r>
            <a:r>
              <a:rPr lang="en-US" sz="2000" b="1" dirty="0"/>
              <a:t>:</a:t>
            </a:r>
            <a:r>
              <a:rPr lang="en-US" sz="2000" dirty="0"/>
              <a:t> 987-991 (2011).</a:t>
            </a:r>
          </a:p>
          <a:p>
            <a:r>
              <a:rPr lang="en-US" sz="2000" dirty="0" err="1"/>
              <a:t>Nagarajan</a:t>
            </a:r>
            <a:r>
              <a:rPr lang="en-US" sz="2000" dirty="0"/>
              <a:t>, N., M. Pop, Sequence assembly demystified. Nature Reviews Genetics 14</a:t>
            </a:r>
            <a:r>
              <a:rPr lang="en-US" sz="2000" b="1" dirty="0"/>
              <a:t>:</a:t>
            </a:r>
            <a:r>
              <a:rPr lang="en-US" sz="2000" dirty="0"/>
              <a:t> 157-167 (2013).</a:t>
            </a:r>
          </a:p>
          <a:p>
            <a:r>
              <a:rPr lang="en-US" sz="2000" dirty="0"/>
              <a:t>Miller, J. R., S. </a:t>
            </a:r>
            <a:r>
              <a:rPr lang="en-US" sz="2000" dirty="0" err="1"/>
              <a:t>Koren</a:t>
            </a:r>
            <a:r>
              <a:rPr lang="en-US" sz="2000" dirty="0"/>
              <a:t>, G. Sutton, Assembly algorithms for next-generation sequencing data. Genomics 95</a:t>
            </a:r>
            <a:r>
              <a:rPr lang="en-US" sz="2000" b="1" dirty="0"/>
              <a:t>:</a:t>
            </a:r>
            <a:r>
              <a:rPr lang="en-US" sz="2000" dirty="0"/>
              <a:t> 315-327 (2010).</a:t>
            </a:r>
          </a:p>
          <a:p>
            <a:r>
              <a:rPr lang="en-US" sz="2000" dirty="0"/>
              <a:t>Brent, M. R. How does eukaryotic gene prediction work? Nat. </a:t>
            </a:r>
            <a:r>
              <a:rPr lang="en-US" sz="2000" dirty="0" err="1"/>
              <a:t>Biotechnol</a:t>
            </a:r>
            <a:r>
              <a:rPr lang="en-US" sz="2000" dirty="0"/>
              <a:t>. 25, 883–885 (2007).</a:t>
            </a:r>
          </a:p>
          <a:p>
            <a:r>
              <a:rPr lang="en-US" sz="2000" dirty="0"/>
              <a:t>Stein, L. Genome annotation: from sequence to biology. Nat. Rev. Genet. 2, 493–503 (2001).</a:t>
            </a:r>
          </a:p>
          <a:p>
            <a:r>
              <a:rPr lang="en-US" sz="2000" dirty="0" err="1"/>
              <a:t>Yandell</a:t>
            </a:r>
            <a:r>
              <a:rPr lang="en-US" sz="2000" dirty="0"/>
              <a:t>, M., </a:t>
            </a:r>
            <a:r>
              <a:rPr lang="en-US" sz="2000" dirty="0" err="1"/>
              <a:t>Ence</a:t>
            </a:r>
            <a:r>
              <a:rPr lang="en-US" sz="2000" dirty="0"/>
              <a:t>, D. A beginner’s guide to eukaryotic genome annotation. Nat. Rev. Genet. 13, 329–342 (2012).</a:t>
            </a:r>
          </a:p>
          <a:p>
            <a:r>
              <a:rPr lang="en-US" sz="2000" dirty="0" err="1"/>
              <a:t>Simão</a:t>
            </a:r>
            <a:r>
              <a:rPr lang="en-US" sz="2000" dirty="0"/>
              <a:t>, F. A.,  et al. BUSCO: assessing genome assembly and annotation completeness with single-copy </a:t>
            </a:r>
            <a:r>
              <a:rPr lang="en-US" sz="2000" dirty="0" err="1"/>
              <a:t>orthologs</a:t>
            </a:r>
            <a:r>
              <a:rPr lang="en-US" sz="2000" dirty="0"/>
              <a:t>. Bioinformatics 31, 3210–3212 (2015).</a:t>
            </a:r>
          </a:p>
        </p:txBody>
      </p:sp>
      <p:sp>
        <p:nvSpPr>
          <p:cNvPr id="3" name="Slide Number Placeholder 2"/>
          <p:cNvSpPr>
            <a:spLocks noGrp="1"/>
          </p:cNvSpPr>
          <p:nvPr>
            <p:ph type="sldNum" sz="quarter" idx="12"/>
          </p:nvPr>
        </p:nvSpPr>
        <p:spPr/>
        <p:txBody>
          <a:bodyPr/>
          <a:lstStyle/>
          <a:p>
            <a:fld id="{9DA039C4-C5F2-1743-BB7A-5D831266C61E}" type="slidenum">
              <a:rPr lang="en-US" smtClean="0"/>
              <a:t>68</a:t>
            </a:fld>
            <a:endParaRPr lang="en-US"/>
          </a:p>
        </p:txBody>
      </p:sp>
    </p:spTree>
    <p:extLst>
      <p:ext uri="{BB962C8B-B14F-4D97-AF65-F5344CB8AC3E}">
        <p14:creationId xmlns:p14="http://schemas.microsoft.com/office/powerpoint/2010/main" val="273312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layout consensus (I)</a:t>
            </a:r>
          </a:p>
        </p:txBody>
      </p:sp>
      <p:sp>
        <p:nvSpPr>
          <p:cNvPr id="4" name="Content Placeholder 3"/>
          <p:cNvSpPr>
            <a:spLocks noGrp="1"/>
          </p:cNvSpPr>
          <p:nvPr>
            <p:ph idx="1"/>
          </p:nvPr>
        </p:nvSpPr>
        <p:spPr>
          <a:xfrm>
            <a:off x="2903415" y="1064990"/>
            <a:ext cx="5783385" cy="2868104"/>
          </a:xfrm>
        </p:spPr>
        <p:txBody>
          <a:bodyPr/>
          <a:lstStyle/>
          <a:p>
            <a:pPr lvl="0"/>
            <a:r>
              <a:rPr lang="en-US" dirty="0"/>
              <a:t>Overlap graph</a:t>
            </a:r>
          </a:p>
          <a:p>
            <a:pPr marL="457200" lvl="0" indent="-457200">
              <a:buFont typeface="+mj-lt"/>
              <a:buAutoNum type="arabicPeriod"/>
            </a:pPr>
            <a:r>
              <a:rPr lang="en-US" dirty="0"/>
              <a:t>to identify all pairs of reads that overlap </a:t>
            </a:r>
            <a:r>
              <a:rPr lang="en-US" b="1" dirty="0">
                <a:solidFill>
                  <a:srgbClr val="FF0000"/>
                </a:solidFill>
              </a:rPr>
              <a:t>sufficiently well</a:t>
            </a:r>
          </a:p>
          <a:p>
            <a:pPr marL="457200" lvl="0" indent="-457200">
              <a:buFont typeface="+mj-lt"/>
              <a:buAutoNum type="arabicPeriod"/>
            </a:pPr>
            <a:r>
              <a:rPr lang="en-US" dirty="0"/>
              <a:t>to organize the overlapping information into a graph containing a </a:t>
            </a:r>
            <a:r>
              <a:rPr lang="en-US" b="1" dirty="0">
                <a:solidFill>
                  <a:schemeClr val="tx2">
                    <a:lumMod val="75000"/>
                  </a:schemeClr>
                </a:solidFill>
              </a:rPr>
              <a:t>node</a:t>
            </a:r>
            <a:r>
              <a:rPr lang="en-US" dirty="0"/>
              <a:t> for every read and an </a:t>
            </a:r>
            <a:r>
              <a:rPr lang="en-US" b="1" dirty="0">
                <a:solidFill>
                  <a:srgbClr val="17375E"/>
                </a:solidFill>
              </a:rPr>
              <a:t>edge</a:t>
            </a:r>
            <a:r>
              <a:rPr lang="en-US" dirty="0"/>
              <a:t> between any pair of reads that overlap each other. </a:t>
            </a:r>
          </a:p>
        </p:txBody>
      </p:sp>
      <p:sp>
        <p:nvSpPr>
          <p:cNvPr id="3" name="Rectangle 2"/>
          <p:cNvSpPr/>
          <p:nvPr/>
        </p:nvSpPr>
        <p:spPr>
          <a:xfrm>
            <a:off x="361460" y="1230924"/>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O</a:t>
            </a:r>
            <a:r>
              <a:rPr lang="en-US" sz="2800" dirty="0">
                <a:solidFill>
                  <a:schemeClr val="tx1">
                    <a:lumMod val="65000"/>
                    <a:lumOff val="35000"/>
                  </a:schemeClr>
                </a:solidFill>
                <a:latin typeface="Andale Mono"/>
                <a:cs typeface="Andale Mono"/>
              </a:rPr>
              <a:t>verlap</a:t>
            </a:r>
          </a:p>
        </p:txBody>
      </p:sp>
      <p:sp>
        <p:nvSpPr>
          <p:cNvPr id="5" name="Rectangle 4"/>
          <p:cNvSpPr/>
          <p:nvPr/>
        </p:nvSpPr>
        <p:spPr>
          <a:xfrm>
            <a:off x="361460" y="217658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L</a:t>
            </a:r>
            <a:r>
              <a:rPr lang="en-US" sz="2800" dirty="0">
                <a:solidFill>
                  <a:schemeClr val="tx1">
                    <a:lumMod val="65000"/>
                    <a:lumOff val="35000"/>
                  </a:schemeClr>
                </a:solidFill>
                <a:latin typeface="Andale Mono"/>
                <a:cs typeface="Andale Mono"/>
              </a:rPr>
              <a:t>ayout</a:t>
            </a:r>
          </a:p>
        </p:txBody>
      </p:sp>
      <p:sp>
        <p:nvSpPr>
          <p:cNvPr id="6" name="Rectangle 5"/>
          <p:cNvSpPr/>
          <p:nvPr/>
        </p:nvSpPr>
        <p:spPr>
          <a:xfrm>
            <a:off x="361460" y="3132017"/>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C</a:t>
            </a:r>
            <a:r>
              <a:rPr lang="en-US" sz="2800" dirty="0">
                <a:solidFill>
                  <a:schemeClr val="tx1">
                    <a:lumMod val="65000"/>
                    <a:lumOff val="35000"/>
                  </a:schemeClr>
                </a:solidFill>
                <a:latin typeface="Andale Mono"/>
                <a:cs typeface="Andale Mono"/>
              </a:rPr>
              <a:t>onsensus</a:t>
            </a:r>
          </a:p>
        </p:txBody>
      </p:sp>
      <p:cxnSp>
        <p:nvCxnSpPr>
          <p:cNvPr id="8" name="Straight Arrow Connector 7"/>
          <p:cNvCxnSpPr>
            <a:stCxn id="3" idx="2"/>
            <a:endCxn id="5" idx="0"/>
          </p:cNvCxnSpPr>
          <p:nvPr/>
        </p:nvCxnSpPr>
        <p:spPr>
          <a:xfrm>
            <a:off x="1465384" y="1846385"/>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92047"/>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Screen Shot 2015-04-19 at 11.5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06" y="3958146"/>
            <a:ext cx="7893540" cy="2822385"/>
          </a:xfrm>
          <a:prstGeom prst="rect">
            <a:avLst/>
          </a:prstGeom>
        </p:spPr>
      </p:pic>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4493846" y="4034692"/>
            <a:ext cx="4492936" cy="830997"/>
          </a:xfrm>
          <a:prstGeom prst="rect">
            <a:avLst/>
          </a:prstGeom>
          <a:noFill/>
        </p:spPr>
        <p:txBody>
          <a:bodyPr wrap="none" rtlCol="0">
            <a:spAutoFit/>
          </a:bodyPr>
          <a:lstStyle/>
          <a:p>
            <a:pPr algn="r"/>
            <a:r>
              <a:rPr lang="en-US" sz="1600" dirty="0" err="1"/>
              <a:t>to_every_thing_turn_turn_turn_there_is_a_season</a:t>
            </a:r>
            <a:endParaRPr lang="en-US" sz="1600" dirty="0"/>
          </a:p>
          <a:p>
            <a:pPr algn="r"/>
            <a:r>
              <a:rPr lang="en-US" sz="1600" i="1" dirty="0"/>
              <a:t>l</a:t>
            </a:r>
            <a:r>
              <a:rPr lang="en-US" sz="1600" dirty="0"/>
              <a:t> = 4 (minimum overlap)</a:t>
            </a:r>
          </a:p>
          <a:p>
            <a:pPr algn="r"/>
            <a:r>
              <a:rPr lang="en-US" sz="1600" i="1" dirty="0"/>
              <a:t>k</a:t>
            </a:r>
            <a:r>
              <a:rPr lang="en-US" sz="1600" dirty="0"/>
              <a:t> = 7 (read length)</a:t>
            </a:r>
          </a:p>
        </p:txBody>
      </p:sp>
      <p:sp>
        <p:nvSpPr>
          <p:cNvPr id="7" name="Slide Number Placeholder 6"/>
          <p:cNvSpPr>
            <a:spLocks noGrp="1"/>
          </p:cNvSpPr>
          <p:nvPr>
            <p:ph type="sldNum" sz="quarter" idx="12"/>
          </p:nvPr>
        </p:nvSpPr>
        <p:spPr/>
        <p:txBody>
          <a:bodyPr/>
          <a:lstStyle/>
          <a:p>
            <a:fld id="{9DA039C4-C5F2-1743-BB7A-5D831266C61E}" type="slidenum">
              <a:rPr lang="en-US" smtClean="0"/>
              <a:t>7</a:t>
            </a:fld>
            <a:endParaRPr lang="en-US"/>
          </a:p>
        </p:txBody>
      </p:sp>
    </p:spTree>
    <p:extLst>
      <p:ext uri="{BB962C8B-B14F-4D97-AF65-F5344CB8AC3E}">
        <p14:creationId xmlns:p14="http://schemas.microsoft.com/office/powerpoint/2010/main" val="269698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creen Shot 2015-04-19 at 12.15.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0" y="5673020"/>
            <a:ext cx="8594213" cy="1016936"/>
          </a:xfrm>
          <a:prstGeom prst="rect">
            <a:avLst/>
          </a:prstGeom>
        </p:spPr>
      </p:pic>
      <p:sp>
        <p:nvSpPr>
          <p:cNvPr id="2" name="Title 1"/>
          <p:cNvSpPr>
            <a:spLocks noGrp="1"/>
          </p:cNvSpPr>
          <p:nvPr>
            <p:ph type="title"/>
          </p:nvPr>
        </p:nvSpPr>
        <p:spPr/>
        <p:txBody>
          <a:bodyPr/>
          <a:lstStyle/>
          <a:p>
            <a:r>
              <a:rPr lang="en-US" dirty="0"/>
              <a:t>Overlap layout consensus (II)</a:t>
            </a:r>
          </a:p>
        </p:txBody>
      </p:sp>
      <p:sp>
        <p:nvSpPr>
          <p:cNvPr id="4" name="Content Placeholder 3"/>
          <p:cNvSpPr>
            <a:spLocks noGrp="1"/>
          </p:cNvSpPr>
          <p:nvPr>
            <p:ph idx="1"/>
          </p:nvPr>
        </p:nvSpPr>
        <p:spPr>
          <a:xfrm>
            <a:off x="344629" y="3974493"/>
            <a:ext cx="6775837" cy="1257907"/>
          </a:xfrm>
        </p:spPr>
        <p:txBody>
          <a:bodyPr>
            <a:normAutofit lnSpcReduction="10000"/>
          </a:bodyPr>
          <a:lstStyle/>
          <a:p>
            <a:pPr lvl="0"/>
            <a:r>
              <a:rPr lang="en-US" dirty="0"/>
              <a:t>Layout (</a:t>
            </a:r>
            <a:r>
              <a:rPr lang="en-US" b="1" dirty="0">
                <a:solidFill>
                  <a:schemeClr val="tx2">
                    <a:lumMod val="75000"/>
                  </a:schemeClr>
                </a:solidFill>
              </a:rPr>
              <a:t>string g</a:t>
            </a:r>
            <a:r>
              <a:rPr lang="en-US" b="1" dirty="0">
                <a:solidFill>
                  <a:srgbClr val="17375E"/>
                </a:solidFill>
              </a:rPr>
              <a:t>raph</a:t>
            </a:r>
            <a:r>
              <a:rPr lang="en-US" dirty="0"/>
              <a:t>)</a:t>
            </a:r>
          </a:p>
          <a:p>
            <a:pPr marL="457200" lvl="0" indent="-457200">
              <a:buFont typeface="+mj-lt"/>
              <a:buAutoNum type="arabicPeriod"/>
            </a:pPr>
            <a:r>
              <a:rPr lang="en-US" dirty="0"/>
              <a:t>to simplify the global overlap graph by removing redundant information (transitive edges)</a:t>
            </a:r>
          </a:p>
        </p:txBody>
      </p:sp>
      <p:sp>
        <p:nvSpPr>
          <p:cNvPr id="3" name="Rectangle 2"/>
          <p:cNvSpPr/>
          <p:nvPr/>
        </p:nvSpPr>
        <p:spPr>
          <a:xfrm>
            <a:off x="361460" y="1045313"/>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1990975"/>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294640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660774"/>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606436"/>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Screen Shot 2015-04-19 at 12.05.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476" y="0"/>
            <a:ext cx="1936832" cy="5560582"/>
          </a:xfrm>
          <a:prstGeom prst="rect">
            <a:avLst/>
          </a:prstGeom>
        </p:spPr>
      </p:pic>
      <p:sp>
        <p:nvSpPr>
          <p:cNvPr id="14" name="TextBox 13"/>
          <p:cNvSpPr txBox="1"/>
          <p:nvPr/>
        </p:nvSpPr>
        <p:spPr>
          <a:xfrm>
            <a:off x="6619918" y="649796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21" name="TextBox 20"/>
          <p:cNvSpPr txBox="1"/>
          <p:nvPr/>
        </p:nvSpPr>
        <p:spPr>
          <a:xfrm>
            <a:off x="3028462" y="1944808"/>
            <a:ext cx="3722076" cy="830997"/>
          </a:xfrm>
          <a:prstGeom prst="rect">
            <a:avLst/>
          </a:prstGeom>
          <a:noFill/>
        </p:spPr>
        <p:txBody>
          <a:bodyPr wrap="square" rtlCol="0">
            <a:spAutoFit/>
          </a:bodyPr>
          <a:lstStyle/>
          <a:p>
            <a:r>
              <a:rPr lang="en-US" sz="2400" b="1" dirty="0">
                <a:solidFill>
                  <a:schemeClr val="tx2">
                    <a:lumMod val="75000"/>
                  </a:schemeClr>
                </a:solidFill>
              </a:rPr>
              <a:t>transitive edges</a:t>
            </a:r>
            <a:r>
              <a:rPr lang="en-US" sz="2400" dirty="0"/>
              <a:t>: edges that skip one or more nodes</a:t>
            </a:r>
          </a:p>
        </p:txBody>
      </p:sp>
      <p:sp>
        <p:nvSpPr>
          <p:cNvPr id="7" name="Slide Number Placeholder 6"/>
          <p:cNvSpPr>
            <a:spLocks noGrp="1"/>
          </p:cNvSpPr>
          <p:nvPr>
            <p:ph type="sldNum" sz="quarter" idx="12"/>
          </p:nvPr>
        </p:nvSpPr>
        <p:spPr/>
        <p:txBody>
          <a:bodyPr/>
          <a:lstStyle/>
          <a:p>
            <a:fld id="{9DA039C4-C5F2-1743-BB7A-5D831266C61E}" type="slidenum">
              <a:rPr lang="en-US" smtClean="0"/>
              <a:t>8</a:t>
            </a:fld>
            <a:endParaRPr lang="en-US"/>
          </a:p>
        </p:txBody>
      </p:sp>
    </p:spTree>
    <p:extLst>
      <p:ext uri="{BB962C8B-B14F-4D97-AF65-F5344CB8AC3E}">
        <p14:creationId xmlns:p14="http://schemas.microsoft.com/office/powerpoint/2010/main" val="22372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BAF-EBEE-1643-B8AF-3269971AFD32}"/>
              </a:ext>
            </a:extLst>
          </p:cNvPr>
          <p:cNvSpPr>
            <a:spLocks noGrp="1"/>
          </p:cNvSpPr>
          <p:nvPr>
            <p:ph type="title"/>
          </p:nvPr>
        </p:nvSpPr>
        <p:spPr/>
        <p:txBody>
          <a:bodyPr>
            <a:normAutofit/>
          </a:bodyPr>
          <a:lstStyle/>
          <a:p>
            <a:r>
              <a:rPr lang="en-US" sz="3200" dirty="0"/>
              <a:t>Simplification of the overlap graph</a:t>
            </a:r>
          </a:p>
        </p:txBody>
      </p:sp>
      <p:sp>
        <p:nvSpPr>
          <p:cNvPr id="4" name="Slide Number Placeholder 3">
            <a:extLst>
              <a:ext uri="{FF2B5EF4-FFF2-40B4-BE49-F238E27FC236}">
                <a16:creationId xmlns:a16="http://schemas.microsoft.com/office/drawing/2014/main" id="{37E9A0CB-9231-A444-A2D8-047E42785B79}"/>
              </a:ext>
            </a:extLst>
          </p:cNvPr>
          <p:cNvSpPr>
            <a:spLocks noGrp="1"/>
          </p:cNvSpPr>
          <p:nvPr>
            <p:ph type="sldNum" sz="quarter" idx="12"/>
          </p:nvPr>
        </p:nvSpPr>
        <p:spPr/>
        <p:txBody>
          <a:bodyPr/>
          <a:lstStyle/>
          <a:p>
            <a:fld id="{9DA039C4-C5F2-1743-BB7A-5D831266C61E}" type="slidenum">
              <a:rPr lang="en-US" smtClean="0"/>
              <a:t>9</a:t>
            </a:fld>
            <a:endParaRPr lang="en-US"/>
          </a:p>
        </p:txBody>
      </p:sp>
      <p:cxnSp>
        <p:nvCxnSpPr>
          <p:cNvPr id="6" name="Straight Connector 5">
            <a:extLst>
              <a:ext uri="{FF2B5EF4-FFF2-40B4-BE49-F238E27FC236}">
                <a16:creationId xmlns:a16="http://schemas.microsoft.com/office/drawing/2014/main" id="{3FB089FD-C127-6A40-9950-4755857A2325}"/>
              </a:ext>
            </a:extLst>
          </p:cNvPr>
          <p:cNvCxnSpPr/>
          <p:nvPr/>
        </p:nvCxnSpPr>
        <p:spPr>
          <a:xfrm>
            <a:off x="3503037" y="1688353"/>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FBF712C-9D7E-D240-B6BE-3A97AB7A568C}"/>
              </a:ext>
            </a:extLst>
          </p:cNvPr>
          <p:cNvCxnSpPr/>
          <p:nvPr/>
        </p:nvCxnSpPr>
        <p:spPr>
          <a:xfrm>
            <a:off x="4251784" y="2339919"/>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75ECF42-4F6D-714D-AF87-584022BD1738}"/>
              </a:ext>
            </a:extLst>
          </p:cNvPr>
          <p:cNvCxnSpPr>
            <a:cxnSpLocks/>
          </p:cNvCxnSpPr>
          <p:nvPr/>
        </p:nvCxnSpPr>
        <p:spPr>
          <a:xfrm>
            <a:off x="3960236" y="2014136"/>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385B792-17D4-834B-8B2E-48C4CF6A3C60}"/>
              </a:ext>
            </a:extLst>
          </p:cNvPr>
          <p:cNvCxnSpPr/>
          <p:nvPr/>
        </p:nvCxnSpPr>
        <p:spPr>
          <a:xfrm>
            <a:off x="5099924" y="2665701"/>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FD5EBCA-159D-CD41-A7F6-440A99126E97}"/>
              </a:ext>
            </a:extLst>
          </p:cNvPr>
          <p:cNvSpPr txBox="1"/>
          <p:nvPr/>
        </p:nvSpPr>
        <p:spPr>
          <a:xfrm>
            <a:off x="4920679" y="1438362"/>
            <a:ext cx="367408" cy="523220"/>
          </a:xfrm>
          <a:prstGeom prst="rect">
            <a:avLst/>
          </a:prstGeom>
          <a:noFill/>
        </p:spPr>
        <p:txBody>
          <a:bodyPr wrap="none" rtlCol="0">
            <a:spAutoFit/>
          </a:bodyPr>
          <a:lstStyle/>
          <a:p>
            <a:r>
              <a:rPr lang="en-US" sz="2800" dirty="0"/>
              <a:t>1</a:t>
            </a:r>
          </a:p>
        </p:txBody>
      </p:sp>
      <p:sp>
        <p:nvSpPr>
          <p:cNvPr id="33" name="TextBox 32">
            <a:extLst>
              <a:ext uri="{FF2B5EF4-FFF2-40B4-BE49-F238E27FC236}">
                <a16:creationId xmlns:a16="http://schemas.microsoft.com/office/drawing/2014/main" id="{F92565A6-CD14-D940-9AAB-FB09974D4711}"/>
              </a:ext>
            </a:extLst>
          </p:cNvPr>
          <p:cNvSpPr txBox="1"/>
          <p:nvPr/>
        </p:nvSpPr>
        <p:spPr>
          <a:xfrm>
            <a:off x="4679507" y="1726390"/>
            <a:ext cx="367408" cy="523220"/>
          </a:xfrm>
          <a:prstGeom prst="rect">
            <a:avLst/>
          </a:prstGeom>
          <a:noFill/>
        </p:spPr>
        <p:txBody>
          <a:bodyPr wrap="none" rtlCol="0">
            <a:spAutoFit/>
          </a:bodyPr>
          <a:lstStyle/>
          <a:p>
            <a:r>
              <a:rPr lang="en-US" sz="2800" dirty="0"/>
              <a:t>2</a:t>
            </a:r>
          </a:p>
        </p:txBody>
      </p:sp>
      <p:sp>
        <p:nvSpPr>
          <p:cNvPr id="34" name="TextBox 33">
            <a:extLst>
              <a:ext uri="{FF2B5EF4-FFF2-40B4-BE49-F238E27FC236}">
                <a16:creationId xmlns:a16="http://schemas.microsoft.com/office/drawing/2014/main" id="{2ACFAEEF-AEC0-7249-B7ED-44F6F1F66CAA}"/>
              </a:ext>
            </a:extLst>
          </p:cNvPr>
          <p:cNvSpPr txBox="1"/>
          <p:nvPr/>
        </p:nvSpPr>
        <p:spPr>
          <a:xfrm>
            <a:off x="5582482" y="2082470"/>
            <a:ext cx="367408" cy="523220"/>
          </a:xfrm>
          <a:prstGeom prst="rect">
            <a:avLst/>
          </a:prstGeom>
          <a:noFill/>
        </p:spPr>
        <p:txBody>
          <a:bodyPr wrap="none" rtlCol="0">
            <a:spAutoFit/>
          </a:bodyPr>
          <a:lstStyle/>
          <a:p>
            <a:r>
              <a:rPr lang="en-US" sz="2800" dirty="0"/>
              <a:t>3</a:t>
            </a:r>
          </a:p>
        </p:txBody>
      </p:sp>
      <p:sp>
        <p:nvSpPr>
          <p:cNvPr id="35" name="TextBox 34">
            <a:extLst>
              <a:ext uri="{FF2B5EF4-FFF2-40B4-BE49-F238E27FC236}">
                <a16:creationId xmlns:a16="http://schemas.microsoft.com/office/drawing/2014/main" id="{AFBEBF4B-CC24-8D45-9452-DEDC36680AC2}"/>
              </a:ext>
            </a:extLst>
          </p:cNvPr>
          <p:cNvSpPr txBox="1"/>
          <p:nvPr/>
        </p:nvSpPr>
        <p:spPr>
          <a:xfrm>
            <a:off x="6414052" y="2404091"/>
            <a:ext cx="367408" cy="523220"/>
          </a:xfrm>
          <a:prstGeom prst="rect">
            <a:avLst/>
          </a:prstGeom>
          <a:noFill/>
        </p:spPr>
        <p:txBody>
          <a:bodyPr wrap="none" rtlCol="0">
            <a:spAutoFit/>
          </a:bodyPr>
          <a:lstStyle/>
          <a:p>
            <a:r>
              <a:rPr lang="en-US" sz="2800" dirty="0"/>
              <a:t>4</a:t>
            </a:r>
          </a:p>
        </p:txBody>
      </p:sp>
      <p:sp>
        <p:nvSpPr>
          <p:cNvPr id="36" name="TextBox 35">
            <a:extLst>
              <a:ext uri="{FF2B5EF4-FFF2-40B4-BE49-F238E27FC236}">
                <a16:creationId xmlns:a16="http://schemas.microsoft.com/office/drawing/2014/main" id="{6D09C962-A1DE-BB45-A977-2C79444A8DC1}"/>
              </a:ext>
            </a:extLst>
          </p:cNvPr>
          <p:cNvSpPr txBox="1"/>
          <p:nvPr/>
        </p:nvSpPr>
        <p:spPr>
          <a:xfrm>
            <a:off x="275181" y="1838204"/>
            <a:ext cx="2789738" cy="584775"/>
          </a:xfrm>
          <a:prstGeom prst="rect">
            <a:avLst/>
          </a:prstGeom>
          <a:noFill/>
        </p:spPr>
        <p:txBody>
          <a:bodyPr wrap="none" rtlCol="0">
            <a:spAutoFit/>
          </a:bodyPr>
          <a:lstStyle/>
          <a:p>
            <a:r>
              <a:rPr lang="en-US" sz="3200" dirty="0"/>
              <a:t>Read alignment</a:t>
            </a:r>
          </a:p>
        </p:txBody>
      </p:sp>
      <p:grpSp>
        <p:nvGrpSpPr>
          <p:cNvPr id="50" name="Group 49">
            <a:extLst>
              <a:ext uri="{FF2B5EF4-FFF2-40B4-BE49-F238E27FC236}">
                <a16:creationId xmlns:a16="http://schemas.microsoft.com/office/drawing/2014/main" id="{8DD397C0-6734-F942-B735-48DBD6876777}"/>
              </a:ext>
            </a:extLst>
          </p:cNvPr>
          <p:cNvGrpSpPr/>
          <p:nvPr/>
        </p:nvGrpSpPr>
        <p:grpSpPr>
          <a:xfrm>
            <a:off x="239344" y="4740702"/>
            <a:ext cx="8127242" cy="1569660"/>
            <a:chOff x="199588" y="4740702"/>
            <a:chExt cx="8127242" cy="1569660"/>
          </a:xfrm>
        </p:grpSpPr>
        <p:sp>
          <p:nvSpPr>
            <p:cNvPr id="38" name="Rectangle 37">
              <a:extLst>
                <a:ext uri="{FF2B5EF4-FFF2-40B4-BE49-F238E27FC236}">
                  <a16:creationId xmlns:a16="http://schemas.microsoft.com/office/drawing/2014/main" id="{71840DC9-9566-7E47-B3B2-C627885AD65B}"/>
                </a:ext>
              </a:extLst>
            </p:cNvPr>
            <p:cNvSpPr/>
            <p:nvPr/>
          </p:nvSpPr>
          <p:spPr>
            <a:xfrm>
              <a:off x="199588" y="4740702"/>
              <a:ext cx="3303449" cy="1569660"/>
            </a:xfrm>
            <a:prstGeom prst="rect">
              <a:avLst/>
            </a:prstGeom>
          </p:spPr>
          <p:txBody>
            <a:bodyPr wrap="square">
              <a:spAutoFit/>
            </a:bodyPr>
            <a:lstStyle/>
            <a:p>
              <a:r>
                <a:rPr lang="en-US" sz="3200" dirty="0"/>
                <a:t>Simplify graph by removing transitive edges</a:t>
              </a:r>
            </a:p>
          </p:txBody>
        </p:sp>
        <p:sp>
          <p:nvSpPr>
            <p:cNvPr id="39" name="TextBox 38">
              <a:extLst>
                <a:ext uri="{FF2B5EF4-FFF2-40B4-BE49-F238E27FC236}">
                  <a16:creationId xmlns:a16="http://schemas.microsoft.com/office/drawing/2014/main" id="{F8D0EF0A-020D-F24D-A66D-C9931C73FFD5}"/>
                </a:ext>
              </a:extLst>
            </p:cNvPr>
            <p:cNvSpPr txBox="1"/>
            <p:nvPr/>
          </p:nvSpPr>
          <p:spPr>
            <a:xfrm>
              <a:off x="5275631" y="5237245"/>
              <a:ext cx="367408" cy="523220"/>
            </a:xfrm>
            <a:prstGeom prst="rect">
              <a:avLst/>
            </a:prstGeom>
            <a:noFill/>
          </p:spPr>
          <p:txBody>
            <a:bodyPr wrap="none" rtlCol="0">
              <a:spAutoFit/>
            </a:bodyPr>
            <a:lstStyle/>
            <a:p>
              <a:r>
                <a:rPr lang="en-US" sz="2800" dirty="0"/>
                <a:t>2</a:t>
              </a:r>
            </a:p>
          </p:txBody>
        </p:sp>
        <p:sp>
          <p:nvSpPr>
            <p:cNvPr id="40" name="TextBox 39">
              <a:extLst>
                <a:ext uri="{FF2B5EF4-FFF2-40B4-BE49-F238E27FC236}">
                  <a16:creationId xmlns:a16="http://schemas.microsoft.com/office/drawing/2014/main" id="{062CAE07-8630-274F-B9AB-617B18135C2B}"/>
                </a:ext>
              </a:extLst>
            </p:cNvPr>
            <p:cNvSpPr txBox="1"/>
            <p:nvPr/>
          </p:nvSpPr>
          <p:spPr>
            <a:xfrm>
              <a:off x="6617527" y="5232638"/>
              <a:ext cx="367408" cy="523220"/>
            </a:xfrm>
            <a:prstGeom prst="rect">
              <a:avLst/>
            </a:prstGeom>
            <a:noFill/>
          </p:spPr>
          <p:txBody>
            <a:bodyPr wrap="none" rtlCol="0">
              <a:spAutoFit/>
            </a:bodyPr>
            <a:lstStyle/>
            <a:p>
              <a:r>
                <a:rPr lang="en-US" sz="2800" dirty="0"/>
                <a:t>3</a:t>
              </a:r>
            </a:p>
          </p:txBody>
        </p:sp>
        <p:sp>
          <p:nvSpPr>
            <p:cNvPr id="41" name="TextBox 40">
              <a:extLst>
                <a:ext uri="{FF2B5EF4-FFF2-40B4-BE49-F238E27FC236}">
                  <a16:creationId xmlns:a16="http://schemas.microsoft.com/office/drawing/2014/main" id="{EE50510A-C8CD-E649-B975-C7669A8D66AB}"/>
                </a:ext>
              </a:extLst>
            </p:cNvPr>
            <p:cNvSpPr txBox="1"/>
            <p:nvPr/>
          </p:nvSpPr>
          <p:spPr>
            <a:xfrm>
              <a:off x="7959422" y="5232638"/>
              <a:ext cx="367408" cy="523220"/>
            </a:xfrm>
            <a:prstGeom prst="rect">
              <a:avLst/>
            </a:prstGeom>
            <a:noFill/>
          </p:spPr>
          <p:txBody>
            <a:bodyPr wrap="none" rtlCol="0">
              <a:spAutoFit/>
            </a:bodyPr>
            <a:lstStyle/>
            <a:p>
              <a:r>
                <a:rPr lang="en-US" sz="2800" dirty="0"/>
                <a:t>4</a:t>
              </a:r>
            </a:p>
          </p:txBody>
        </p:sp>
        <p:sp>
          <p:nvSpPr>
            <p:cNvPr id="42" name="TextBox 41">
              <a:extLst>
                <a:ext uri="{FF2B5EF4-FFF2-40B4-BE49-F238E27FC236}">
                  <a16:creationId xmlns:a16="http://schemas.microsoft.com/office/drawing/2014/main" id="{28A37296-0796-3B4F-A065-9596817F63FA}"/>
                </a:ext>
              </a:extLst>
            </p:cNvPr>
            <p:cNvSpPr txBox="1"/>
            <p:nvPr/>
          </p:nvSpPr>
          <p:spPr>
            <a:xfrm>
              <a:off x="3933735" y="5237245"/>
              <a:ext cx="367408" cy="523220"/>
            </a:xfrm>
            <a:prstGeom prst="rect">
              <a:avLst/>
            </a:prstGeom>
            <a:noFill/>
          </p:spPr>
          <p:txBody>
            <a:bodyPr wrap="none" rtlCol="0">
              <a:spAutoFit/>
            </a:bodyPr>
            <a:lstStyle/>
            <a:p>
              <a:r>
                <a:rPr lang="en-US" sz="2800" dirty="0"/>
                <a:t>1</a:t>
              </a:r>
            </a:p>
          </p:txBody>
        </p:sp>
        <p:cxnSp>
          <p:nvCxnSpPr>
            <p:cNvPr id="43" name="Straight Connector 42">
              <a:extLst>
                <a:ext uri="{FF2B5EF4-FFF2-40B4-BE49-F238E27FC236}">
                  <a16:creationId xmlns:a16="http://schemas.microsoft.com/office/drawing/2014/main" id="{6E5EC085-4AE8-0E4E-B8EE-0FE6FF2B78BD}"/>
                </a:ext>
              </a:extLst>
            </p:cNvPr>
            <p:cNvCxnSpPr>
              <a:cxnSpLocks/>
            </p:cNvCxnSpPr>
            <p:nvPr/>
          </p:nvCxnSpPr>
          <p:spPr>
            <a:xfrm>
              <a:off x="4339637"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B6E5106-D9E7-B341-884A-979FAD18954D}"/>
                </a:ext>
              </a:extLst>
            </p:cNvPr>
            <p:cNvCxnSpPr>
              <a:cxnSpLocks/>
            </p:cNvCxnSpPr>
            <p:nvPr/>
          </p:nvCxnSpPr>
          <p:spPr>
            <a:xfrm>
              <a:off x="5669543"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A899CA7-7401-8F42-8E78-534D7E227A7A}"/>
                </a:ext>
              </a:extLst>
            </p:cNvPr>
            <p:cNvCxnSpPr>
              <a:cxnSpLocks/>
            </p:cNvCxnSpPr>
            <p:nvPr/>
          </p:nvCxnSpPr>
          <p:spPr>
            <a:xfrm>
              <a:off x="7030279"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0538461-4479-2A43-9DBA-9905D236A09E}"/>
              </a:ext>
            </a:extLst>
          </p:cNvPr>
          <p:cNvGrpSpPr/>
          <p:nvPr/>
        </p:nvGrpSpPr>
        <p:grpSpPr>
          <a:xfrm>
            <a:off x="248677" y="3416805"/>
            <a:ext cx="8045021" cy="648786"/>
            <a:chOff x="248677" y="3416805"/>
            <a:chExt cx="8045021" cy="648786"/>
          </a:xfrm>
        </p:grpSpPr>
        <p:grpSp>
          <p:nvGrpSpPr>
            <p:cNvPr id="49" name="Group 48">
              <a:extLst>
                <a:ext uri="{FF2B5EF4-FFF2-40B4-BE49-F238E27FC236}">
                  <a16:creationId xmlns:a16="http://schemas.microsoft.com/office/drawing/2014/main" id="{76800980-66ED-0E4F-911C-7A4FEA9E8CFC}"/>
                </a:ext>
              </a:extLst>
            </p:cNvPr>
            <p:cNvGrpSpPr/>
            <p:nvPr/>
          </p:nvGrpSpPr>
          <p:grpSpPr>
            <a:xfrm>
              <a:off x="248677" y="3423716"/>
              <a:ext cx="8045021" cy="641875"/>
              <a:chOff x="248677" y="3423716"/>
              <a:chExt cx="8045021" cy="641875"/>
            </a:xfrm>
          </p:grpSpPr>
          <p:sp>
            <p:nvSpPr>
              <p:cNvPr id="14" name="TextBox 13">
                <a:extLst>
                  <a:ext uri="{FF2B5EF4-FFF2-40B4-BE49-F238E27FC236}">
                    <a16:creationId xmlns:a16="http://schemas.microsoft.com/office/drawing/2014/main" id="{3736D5F6-072C-BD48-A8F4-DD18369D1492}"/>
                  </a:ext>
                </a:extLst>
              </p:cNvPr>
              <p:cNvSpPr txBox="1"/>
              <p:nvPr/>
            </p:nvSpPr>
            <p:spPr>
              <a:xfrm>
                <a:off x="5242499" y="3428323"/>
                <a:ext cx="367408" cy="523220"/>
              </a:xfrm>
              <a:prstGeom prst="rect">
                <a:avLst/>
              </a:prstGeom>
              <a:noFill/>
            </p:spPr>
            <p:txBody>
              <a:bodyPr wrap="none" rtlCol="0">
                <a:spAutoFit/>
              </a:bodyPr>
              <a:lstStyle/>
              <a:p>
                <a:r>
                  <a:rPr lang="en-US" sz="2800" dirty="0"/>
                  <a:t>2</a:t>
                </a:r>
              </a:p>
            </p:txBody>
          </p:sp>
          <p:sp>
            <p:nvSpPr>
              <p:cNvPr id="15" name="TextBox 14">
                <a:extLst>
                  <a:ext uri="{FF2B5EF4-FFF2-40B4-BE49-F238E27FC236}">
                    <a16:creationId xmlns:a16="http://schemas.microsoft.com/office/drawing/2014/main" id="{0EA9DE89-3310-434A-8F80-097A9376068C}"/>
                  </a:ext>
                </a:extLst>
              </p:cNvPr>
              <p:cNvSpPr txBox="1"/>
              <p:nvPr/>
            </p:nvSpPr>
            <p:spPr>
              <a:xfrm>
                <a:off x="6584395" y="3423716"/>
                <a:ext cx="367408" cy="523220"/>
              </a:xfrm>
              <a:prstGeom prst="rect">
                <a:avLst/>
              </a:prstGeom>
              <a:noFill/>
            </p:spPr>
            <p:txBody>
              <a:bodyPr wrap="none" rtlCol="0">
                <a:spAutoFit/>
              </a:bodyPr>
              <a:lstStyle/>
              <a:p>
                <a:r>
                  <a:rPr lang="en-US" sz="2800" dirty="0"/>
                  <a:t>3</a:t>
                </a:r>
              </a:p>
            </p:txBody>
          </p:sp>
          <p:sp>
            <p:nvSpPr>
              <p:cNvPr id="16" name="TextBox 15">
                <a:extLst>
                  <a:ext uri="{FF2B5EF4-FFF2-40B4-BE49-F238E27FC236}">
                    <a16:creationId xmlns:a16="http://schemas.microsoft.com/office/drawing/2014/main" id="{693A2DE7-3FB4-434B-BDB5-05B0CE802DE3}"/>
                  </a:ext>
                </a:extLst>
              </p:cNvPr>
              <p:cNvSpPr txBox="1"/>
              <p:nvPr/>
            </p:nvSpPr>
            <p:spPr>
              <a:xfrm>
                <a:off x="7926290" y="3423716"/>
                <a:ext cx="367408" cy="523220"/>
              </a:xfrm>
              <a:prstGeom prst="rect">
                <a:avLst/>
              </a:prstGeom>
              <a:noFill/>
            </p:spPr>
            <p:txBody>
              <a:bodyPr wrap="none" rtlCol="0">
                <a:spAutoFit/>
              </a:bodyPr>
              <a:lstStyle/>
              <a:p>
                <a:r>
                  <a:rPr lang="en-US" sz="2800" dirty="0"/>
                  <a:t>4</a:t>
                </a:r>
              </a:p>
            </p:txBody>
          </p:sp>
          <p:sp>
            <p:nvSpPr>
              <p:cNvPr id="17" name="TextBox 16">
                <a:extLst>
                  <a:ext uri="{FF2B5EF4-FFF2-40B4-BE49-F238E27FC236}">
                    <a16:creationId xmlns:a16="http://schemas.microsoft.com/office/drawing/2014/main" id="{0F8EA928-5935-A14F-B13A-0EEF80347F27}"/>
                  </a:ext>
                </a:extLst>
              </p:cNvPr>
              <p:cNvSpPr txBox="1"/>
              <p:nvPr/>
            </p:nvSpPr>
            <p:spPr>
              <a:xfrm>
                <a:off x="3900603" y="3428323"/>
                <a:ext cx="367408" cy="523220"/>
              </a:xfrm>
              <a:prstGeom prst="rect">
                <a:avLst/>
              </a:prstGeom>
              <a:noFill/>
            </p:spPr>
            <p:txBody>
              <a:bodyPr wrap="none" rtlCol="0">
                <a:spAutoFit/>
              </a:bodyPr>
              <a:lstStyle/>
              <a:p>
                <a:r>
                  <a:rPr lang="en-US" sz="2800" dirty="0"/>
                  <a:t>1</a:t>
                </a:r>
              </a:p>
            </p:txBody>
          </p:sp>
          <p:cxnSp>
            <p:nvCxnSpPr>
              <p:cNvPr id="18" name="Straight Connector 17">
                <a:extLst>
                  <a:ext uri="{FF2B5EF4-FFF2-40B4-BE49-F238E27FC236}">
                    <a16:creationId xmlns:a16="http://schemas.microsoft.com/office/drawing/2014/main" id="{1B2EEF90-3FFF-E740-98AE-5B47D2A2C56A}"/>
                  </a:ext>
                </a:extLst>
              </p:cNvPr>
              <p:cNvCxnSpPr>
                <a:cxnSpLocks/>
              </p:cNvCxnSpPr>
              <p:nvPr/>
            </p:nvCxnSpPr>
            <p:spPr>
              <a:xfrm>
                <a:off x="4306505"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3293112-0098-D746-98E4-CFB73FA57E95}"/>
                  </a:ext>
                </a:extLst>
              </p:cNvPr>
              <p:cNvCxnSpPr>
                <a:cxnSpLocks/>
              </p:cNvCxnSpPr>
              <p:nvPr/>
            </p:nvCxnSpPr>
            <p:spPr>
              <a:xfrm>
                <a:off x="5636411"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51FC4E5-D4B3-6040-93BC-07E1EE5864B7}"/>
                  </a:ext>
                </a:extLst>
              </p:cNvPr>
              <p:cNvCxnSpPr>
                <a:cxnSpLocks/>
              </p:cNvCxnSpPr>
              <p:nvPr/>
            </p:nvCxnSpPr>
            <p:spPr>
              <a:xfrm>
                <a:off x="6997147"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9F7BD7A2-83A8-3E47-BE09-190FF9E90DED}"/>
                  </a:ext>
                </a:extLst>
              </p:cNvPr>
              <p:cNvCxnSpPr>
                <a:cxnSpLocks/>
                <a:stCxn id="17" idx="2"/>
                <a:endCxn id="15" idx="2"/>
              </p:cNvCxnSpPr>
              <p:nvPr/>
            </p:nvCxnSpPr>
            <p:spPr>
              <a:xfrm rot="5400000" flipH="1" flipV="1">
                <a:off x="5423899" y="2607344"/>
                <a:ext cx="4607" cy="2683792"/>
              </a:xfrm>
              <a:prstGeom prst="curvedConnector3">
                <a:avLst>
                  <a:gd name="adj1" fmla="val -49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92AD8C6A-6D74-8440-B0BB-99E3664D2667}"/>
                  </a:ext>
                </a:extLst>
              </p:cNvPr>
              <p:cNvCxnSpPr>
                <a:cxnSpLocks/>
                <a:stCxn id="14" idx="2"/>
                <a:endCxn id="16" idx="2"/>
              </p:cNvCxnSpPr>
              <p:nvPr/>
            </p:nvCxnSpPr>
            <p:spPr>
              <a:xfrm rot="5400000" flipH="1" flipV="1">
                <a:off x="6765794" y="2607344"/>
                <a:ext cx="4607" cy="2683791"/>
              </a:xfrm>
              <a:prstGeom prst="curvedConnector3">
                <a:avLst>
                  <a:gd name="adj1" fmla="val -10427415"/>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1C675359-9793-BB48-91B3-ADD2F34534CC}"/>
                  </a:ext>
                </a:extLst>
              </p:cNvPr>
              <p:cNvCxnSpPr>
                <a:cxnSpLocks/>
                <a:stCxn id="14" idx="0"/>
                <a:endCxn id="16" idx="0"/>
              </p:cNvCxnSpPr>
              <p:nvPr/>
            </p:nvCxnSpPr>
            <p:spPr>
              <a:xfrm rot="5400000" flipH="1" flipV="1">
                <a:off x="6765795" y="2084125"/>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6B62C22-C13D-4B44-A071-7DF404A22CA4}"/>
                  </a:ext>
                </a:extLst>
              </p:cNvPr>
              <p:cNvSpPr txBox="1"/>
              <p:nvPr/>
            </p:nvSpPr>
            <p:spPr>
              <a:xfrm>
                <a:off x="248677" y="3480816"/>
                <a:ext cx="2544671" cy="584775"/>
              </a:xfrm>
              <a:prstGeom prst="rect">
                <a:avLst/>
              </a:prstGeom>
              <a:noFill/>
            </p:spPr>
            <p:txBody>
              <a:bodyPr wrap="none" rtlCol="0">
                <a:spAutoFit/>
              </a:bodyPr>
              <a:lstStyle/>
              <a:p>
                <a:r>
                  <a:rPr lang="en-US" sz="3200" dirty="0"/>
                  <a:t>Overlap graph</a:t>
                </a:r>
              </a:p>
            </p:txBody>
          </p:sp>
        </p:grpSp>
        <p:cxnSp>
          <p:nvCxnSpPr>
            <p:cNvPr id="46" name="Curved Connector 45">
              <a:extLst>
                <a:ext uri="{FF2B5EF4-FFF2-40B4-BE49-F238E27FC236}">
                  <a16:creationId xmlns:a16="http://schemas.microsoft.com/office/drawing/2014/main" id="{4795FA05-4D6D-3743-9A81-4B454694DA6F}"/>
                </a:ext>
              </a:extLst>
            </p:cNvPr>
            <p:cNvCxnSpPr>
              <a:cxnSpLocks/>
            </p:cNvCxnSpPr>
            <p:nvPr/>
          </p:nvCxnSpPr>
          <p:spPr>
            <a:xfrm rot="5400000" flipH="1" flipV="1">
              <a:off x="5423898" y="2077213"/>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4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42358</TotalTime>
  <Words>3662</Words>
  <Application>Microsoft Macintosh PowerPoint</Application>
  <PresentationFormat>On-screen Show (4:3)</PresentationFormat>
  <Paragraphs>858</Paragraphs>
  <Slides>68</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source-serif-pro</vt:lpstr>
      <vt:lpstr>Andale Mono</vt:lpstr>
      <vt:lpstr>Arial</vt:lpstr>
      <vt:lpstr>Bradley Hand Bold</vt:lpstr>
      <vt:lpstr>Calibri</vt:lpstr>
      <vt:lpstr>Calibri Light</vt:lpstr>
      <vt:lpstr>Courier</vt:lpstr>
      <vt:lpstr>Helvetica</vt:lpstr>
      <vt:lpstr>Optima</vt:lpstr>
      <vt:lpstr>Office Theme</vt:lpstr>
      <vt:lpstr>Genome assembly   Bioinformatics Applications (PLPTH813)</vt:lpstr>
      <vt:lpstr>Outline</vt:lpstr>
      <vt:lpstr>Whole genome shotgun (WGS) sequencing</vt:lpstr>
      <vt:lpstr>Complexity of genome assembly</vt:lpstr>
      <vt:lpstr>Genome assembly</vt:lpstr>
      <vt:lpstr>Assembly algorithms</vt:lpstr>
      <vt:lpstr>Overlap layout consensus (I)</vt:lpstr>
      <vt:lpstr>Overlap layout consensus (II)</vt:lpstr>
      <vt:lpstr>Simplification of the overlap graph</vt:lpstr>
      <vt:lpstr>Overlap layout consensus (III)</vt:lpstr>
      <vt:lpstr>Overlap layout consensus (IV)</vt:lpstr>
      <vt:lpstr>OLC drawbacks</vt:lpstr>
      <vt:lpstr>De Bruijn graph – k-mer</vt:lpstr>
      <vt:lpstr>Problem: list all unique K-mers (k=4)</vt:lpstr>
      <vt:lpstr>De Bruijn graph - assembly</vt:lpstr>
      <vt:lpstr>de Bruijn algorithm</vt:lpstr>
      <vt:lpstr>Before the lecture …</vt:lpstr>
      <vt:lpstr>Sequencing errors complicate assemblies</vt:lpstr>
      <vt:lpstr>Error identification</vt:lpstr>
      <vt:lpstr>Error identification</vt:lpstr>
      <vt:lpstr>Error correction</vt:lpstr>
      <vt:lpstr>Repeats</vt:lpstr>
      <vt:lpstr>Unresolved repeats produce gaps</vt:lpstr>
      <vt:lpstr>Some strategies to resolve repeats</vt:lpstr>
      <vt:lpstr>Gaps due to other reasons</vt:lpstr>
      <vt:lpstr>Hi-C: the method to quantify physical interactions between all possible pairs of genomic regions simultaneously</vt:lpstr>
      <vt:lpstr>Chicago + Dovetail Hi-C</vt:lpstr>
      <vt:lpstr>HiC scaffolds contigs into pseudochromosomes</vt:lpstr>
      <vt:lpstr>BioNano – library preparation</vt:lpstr>
      <vt:lpstr>BioNano – running on Saphyr</vt:lpstr>
      <vt:lpstr>BioNano – image analysis and assembly of molecular data</vt:lpstr>
      <vt:lpstr>BioNano scaffolding</vt:lpstr>
      <vt:lpstr>Assembly statistics – N50</vt:lpstr>
      <vt:lpstr>Assembly statistics – N50</vt:lpstr>
      <vt:lpstr>Assembly statistics – L50</vt:lpstr>
      <vt:lpstr>An example to determine N50</vt:lpstr>
      <vt:lpstr>Assembly statistics – NG50</vt:lpstr>
      <vt:lpstr>An example to determine N50 and NG50</vt:lpstr>
      <vt:lpstr>Software for short-read assemblies</vt:lpstr>
      <vt:lpstr>PacBio for genome assembly</vt:lpstr>
      <vt:lpstr>PowerPoint Presentation</vt:lpstr>
      <vt:lpstr>Long-read assemblers</vt:lpstr>
      <vt:lpstr>Canu - read correction</vt:lpstr>
      <vt:lpstr>Canu - read trimming</vt:lpstr>
      <vt:lpstr>Canu - assembly (consensus and contigs)</vt:lpstr>
      <vt:lpstr>Contig polishing</vt:lpstr>
      <vt:lpstr>PowerPoint Presentation</vt:lpstr>
      <vt:lpstr>Assembly meets long HiFi PacBio reads</vt:lpstr>
      <vt:lpstr>Haplotype-resolved de novo assembly (Phased assembly using hifiasm)</vt:lpstr>
      <vt:lpstr>Assemblies are hypotheses</vt:lpstr>
      <vt:lpstr>Assembly evaluation</vt:lpstr>
      <vt:lpstr>Outline</vt:lpstr>
      <vt:lpstr>Gene annotation of eukaryotic genomes</vt:lpstr>
      <vt:lpstr>Gene prediction approaches</vt:lpstr>
      <vt:lpstr>Hidden Markov Model (HMM)</vt:lpstr>
      <vt:lpstr>Exon-intron structure</vt:lpstr>
      <vt:lpstr>Generalized Hidden Markov Model (GHMM)</vt:lpstr>
      <vt:lpstr>Evidence-driven approaches</vt:lpstr>
      <vt:lpstr>evidence and limitations</vt:lpstr>
      <vt:lpstr>annotation: ab initio prediction + evidence</vt:lpstr>
      <vt:lpstr>Question?</vt:lpstr>
      <vt:lpstr>Universal single-copy genes for assessments of genome assemblies and gene annotation</vt:lpstr>
      <vt:lpstr>Evaluation with BUSCO</vt:lpstr>
      <vt:lpstr>Outline</vt:lpstr>
      <vt:lpstr>Case 2: Maize genome assembly with Nanopore MinION sequencing</vt:lpstr>
      <vt:lpstr>Assembly strategy</vt:lpstr>
      <vt:lpstr>Circos plot to display genomic contents</vt:lpstr>
      <vt:lpstr>Citations</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282</cp:revision>
  <dcterms:created xsi:type="dcterms:W3CDTF">2014-12-15T18:58:14Z</dcterms:created>
  <dcterms:modified xsi:type="dcterms:W3CDTF">2023-03-30T14:14:14Z</dcterms:modified>
</cp:coreProperties>
</file>